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Lst>
  <p:notesMasterIdLst>
    <p:notesMasterId r:id="rId6"/>
  </p:notesMasterIdLst>
  <p:handoutMasterIdLst>
    <p:handoutMasterId r:id="rId24"/>
  </p:handoutMasterIdLst>
  <p:sldIdLst>
    <p:sldId id="257" r:id="rId5"/>
    <p:sldId id="260" r:id="rId7"/>
    <p:sldId id="261" r:id="rId8"/>
    <p:sldId id="407" r:id="rId9"/>
    <p:sldId id="409" r:id="rId10"/>
    <p:sldId id="363" r:id="rId11"/>
    <p:sldId id="370" r:id="rId12"/>
    <p:sldId id="373" r:id="rId13"/>
    <p:sldId id="425" r:id="rId14"/>
    <p:sldId id="262" r:id="rId15"/>
    <p:sldId id="372" r:id="rId16"/>
    <p:sldId id="439" r:id="rId17"/>
    <p:sldId id="441" r:id="rId18"/>
    <p:sldId id="442" r:id="rId19"/>
    <p:sldId id="443" r:id="rId20"/>
    <p:sldId id="266" r:id="rId21"/>
    <p:sldId id="399" r:id="rId22"/>
    <p:sldId id="386"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PT样式1" id="{45995AA0-655F-4A41-9FE0-559983CAF870}">
          <p14:sldIdLst>
            <p14:sldId id="257"/>
            <p14:sldId id="260"/>
            <p14:sldId id="373"/>
            <p14:sldId id="262"/>
            <p14:sldId id="441"/>
            <p14:sldId id="386"/>
            <p14:sldId id="261"/>
            <p14:sldId id="409"/>
            <p14:sldId id="443"/>
            <p14:sldId id="425"/>
            <p14:sldId id="370"/>
            <p14:sldId id="439"/>
            <p14:sldId id="372"/>
            <p14:sldId id="442"/>
            <p14:sldId id="363"/>
            <p14:sldId id="399"/>
            <p14:sldId id="266"/>
            <p14:sldId id="40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念之" initials="念"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36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152CB7-5ED1-487A-91C4-62A4FB6317A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978707-A0AE-43C4-A6E7-60A0490C148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dirty="0">
                <a:latin typeface="楷体" panose="02010609060101010101" pitchFamily="49" charset="-122"/>
                <a:ea typeface="楷体" panose="02010609060101010101" pitchFamily="49" charset="-122"/>
                <a:sym typeface="+mn-ea"/>
              </a:rPr>
              <a:t>    在表2中，供应商风险出现频率最高的短语为“原材料价格”、“价格风险”、“非晶合金”、“原材料风险”等，结合原始风险分类文本，供应商风险主要包括原材料供应不足的风险、原材料涨价风险、原材料供应及产品价格变动风险等，该风险中主要涉及原材料的问题，</a:t>
            </a:r>
            <a:endParaRPr lang="en-US" altLang="zh-CN" dirty="0">
              <a:latin typeface="楷体" panose="02010609060101010101" pitchFamily="49" charset="-122"/>
              <a:ea typeface="楷体" panose="02010609060101010101" pitchFamily="49" charset="-122"/>
              <a:sym typeface="+mn-ea"/>
            </a:endParaRPr>
          </a:p>
          <a:p>
            <a:r>
              <a:rPr lang="en-US" altLang="zh-CN" dirty="0">
                <a:latin typeface="楷体" panose="02010609060101010101" pitchFamily="49" charset="-122"/>
                <a:ea typeface="楷体" panose="02010609060101010101" pitchFamily="49" charset="-122"/>
                <a:sym typeface="+mn-ea"/>
              </a:rPr>
              <a:t>    而在环保行业中常用到的原材料包括非晶合金、苯乙稀、电解铜等</a:t>
            </a:r>
            <a:r>
              <a:rPr lang="zh-CN" altLang="en-US" dirty="0">
                <a:latin typeface="楷体" panose="02010609060101010101" pitchFamily="49" charset="-122"/>
                <a:ea typeface="楷体" panose="02010609060101010101" pitchFamily="49" charset="-122"/>
                <a:sym typeface="+mn-ea"/>
              </a:rPr>
              <a:t>。</a:t>
            </a:r>
            <a:r>
              <a:rPr lang="en-US" altLang="zh-CN" dirty="0">
                <a:latin typeface="楷体" panose="02010609060101010101" pitchFamily="49" charset="-122"/>
                <a:ea typeface="楷体" panose="02010609060101010101" pitchFamily="49" charset="-122"/>
                <a:sym typeface="+mn-ea"/>
              </a:rPr>
              <a:t>出现最高的词为“公司”、“原材料”、“价格”、“风险”等，其中，“公司”与“风险”为各类风险文本中的通用词，并不能反映风险主题，而“原材料价格”比“原材料”、“价格”两个单独的词所表达的语义更为丰富。在短语的文档频率统计中，“原材料价格”、“价格风险”、“原材料风险”、“公司原材料”等短语的文档频率较高，其文档分布范围较广，这揭示了供应商风险主要与原材料相关。</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dirty="0">
                <a:latin typeface="楷体" panose="02010609060101010101" pitchFamily="49" charset="-122"/>
                <a:ea typeface="楷体" panose="02010609060101010101" pitchFamily="49" charset="-122"/>
                <a:sym typeface="+mn-ea"/>
              </a:rPr>
              <a:t>可以看出，政治法律风险的主题是该行业所面对的国家政策、宏观经济政策、产业政策发布或改变时可能带来的风险，而企业应当根据政策调整公司战略、进行技术升级、提高公司的应变能力。</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超文本标记语言</a:t>
            </a:r>
            <a:r>
              <a:rPr lang="zh-CN" altLang="en-US"/>
              <a:t>（</a:t>
            </a:r>
            <a:r>
              <a:rPr lang="en-US" altLang="zh-CN"/>
              <a:t>HTML</a:t>
            </a:r>
            <a:r>
              <a:rPr lang="zh-CN" altLang="en-US"/>
              <a:t>）是一种标记语言。它包括一系列标签．通过这些标签可以将网络上的文档格式统一，使分散的Internet资源连接为一个逻辑整体。</a:t>
            </a:r>
            <a:endParaRPr lang="zh-CN" altLang="en-US"/>
          </a:p>
          <a:p>
            <a:endParaRPr lang="zh-CN" altLang="en-US"/>
          </a:p>
          <a:p>
            <a:r>
              <a:rPr lang="zh-CN" altLang="en-US"/>
              <a:t>层叠样式表（</a:t>
            </a:r>
            <a:r>
              <a:rPr lang="en-US" altLang="zh-CN"/>
              <a:t>CSS</a:t>
            </a:r>
            <a:r>
              <a:rPr lang="zh-CN" altLang="en-US"/>
              <a:t>）能够对网页中元素位置的排版进行像素级精确控制，可以对网页对象和模型样式进行编辑</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53D985-DC53-4386-B262-85287026AD7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53D985-DC53-4386-B262-85287026AD7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风险短语的抽取与过滤还有基于规则的方法</a:t>
            </a:r>
            <a:endParaRPr lang="zh-CN" altLang="en-US"/>
          </a:p>
          <a:p>
            <a:endParaRPr lang="zh-CN" altLang="en-US"/>
          </a:p>
          <a:p>
            <a:r>
              <a:rPr lang="zh-CN" altLang="en-US" dirty="0">
                <a:latin typeface="Times New Roman" panose="02020603050405020304" pitchFamily="18" charset="0"/>
                <a:ea typeface="楷体" panose="02010609060101010101" pitchFamily="49" charset="-122"/>
                <a:sym typeface="+mn-ea"/>
              </a:rPr>
              <a:t>词云是由词汇组成类似云的彩色图形，是近年来最受欢迎的信息可视化形式之一。它将文本中的词语按照一定顺序和规律进行排列，比如词频或者字典顺序，并用文字的大小来表示词语在文本中的重要程度</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53D985-DC53-4386-B262-85287026AD7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词语的共现频次指的是某个词在文本中出现的次数，出现的多代表该词出现的频率越高。</a:t>
            </a:r>
            <a:endParaRPr lang="zh-CN" altLang="en-US" dirty="0"/>
          </a:p>
          <a:p>
            <a:endParaRPr lang="zh-CN" altLang="en-US" dirty="0"/>
          </a:p>
          <a:p>
            <a:r>
              <a:rPr lang="zh-CN" altLang="en-US" dirty="0"/>
              <a:t>左熵</a:t>
            </a:r>
            <a:r>
              <a:rPr lang="en-US" altLang="zh-CN" dirty="0"/>
              <a:t>  </a:t>
            </a:r>
            <a:r>
              <a:rPr lang="zh-CN" altLang="en-US" dirty="0"/>
              <a:t>右熵</a:t>
            </a:r>
            <a:r>
              <a:rPr lang="en-US" altLang="zh-CN" dirty="0"/>
              <a:t> </a:t>
            </a:r>
            <a:r>
              <a:rPr lang="zh-CN" altLang="en-US" dirty="0"/>
              <a:t>代表该词左侧</a:t>
            </a:r>
            <a:r>
              <a:rPr lang="en-US" altLang="zh-CN" dirty="0"/>
              <a:t> </a:t>
            </a:r>
            <a:r>
              <a:rPr lang="zh-CN" altLang="en-US" dirty="0"/>
              <a:t>右侧</a:t>
            </a:r>
            <a:r>
              <a:rPr lang="en-US" altLang="zh-CN" dirty="0"/>
              <a:t> </a:t>
            </a:r>
            <a:r>
              <a:rPr lang="zh-CN" altLang="en-US" dirty="0"/>
              <a:t>旁边的字的丰富程度</a:t>
            </a:r>
            <a:r>
              <a:rPr lang="en-US" altLang="zh-CN" dirty="0"/>
              <a:t>   </a:t>
            </a:r>
            <a:r>
              <a:rPr lang="zh-CN" altLang="en-US" dirty="0"/>
              <a:t>熵值越大代表越丰富</a:t>
            </a:r>
            <a:r>
              <a:rPr lang="en-US" altLang="zh-CN" dirty="0"/>
              <a:t>        </a:t>
            </a:r>
            <a:r>
              <a:rPr lang="zh-CN" altLang="en-US" dirty="0"/>
              <a:t>当该词的左熵较低时，该词很难是一个词</a:t>
            </a:r>
            <a:endParaRPr lang="zh-CN" altLang="en-US" dirty="0"/>
          </a:p>
          <a:p>
            <a:endParaRPr lang="zh-CN" altLang="en-US" dirty="0"/>
          </a:p>
          <a:p>
            <a:r>
              <a:rPr lang="zh-CN" altLang="en-US" dirty="0"/>
              <a:t>互信息指的是词语内部词之间的相互依赖程度的度量，内部词带给其他内部词的损失</a:t>
            </a:r>
            <a:endParaRPr lang="zh-CN" altLang="en-US" dirty="0"/>
          </a:p>
        </p:txBody>
      </p:sp>
      <p:sp>
        <p:nvSpPr>
          <p:cNvPr id="4" name="灯片编号占位符 3"/>
          <p:cNvSpPr>
            <a:spLocks noGrp="1"/>
          </p:cNvSpPr>
          <p:nvPr>
            <p:ph type="sldNum" sz="quarter" idx="5"/>
          </p:nvPr>
        </p:nvSpPr>
        <p:spPr/>
        <p:txBody>
          <a:bodyPr/>
          <a:lstStyle/>
          <a:p>
            <a:fld id="{78978707-A0AE-43C4-A6E7-60A0490C148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53D985-DC53-4386-B262-85287026AD7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dirty="0">
                <a:latin typeface="楷体" panose="02010609060101010101" pitchFamily="49" charset="-122"/>
                <a:ea typeface="楷体" panose="02010609060101010101" pitchFamily="49" charset="-122"/>
                <a:sym typeface="+mn-ea"/>
              </a:rPr>
              <a:t>在表１中可以看到，基于多因素拟合的短语自动提取技术会产生噪声词，如“公司非晶”、“风险化工产品”、“风险原材料”、“风险公司”等。不成词的成因有两方面：第一，在文本预处理中分词、去符号之后，没有对文本进行进一步处理，导致文本中不相邻的词在去掉符号之后变得相邻。以“风险公司”为例，该抽取结果频率较高的原因在于原文本中，“风险”与“公司”以“风险：公司”的形式出现，去掉冒号之后，两个词相邻，且出现频率高，因此将其判断为一个短语。第二，该方法自身不能很好地识别噪声词的缺陷，由于此原因生成的抽取结果虽然不成词，但是对研究仍有一定意义。以“风险能力”为例，该词并不是符合人们语言习惯的短语，但是在原文本中常以“提高公司的抵御风险能力”及“抗风险能力”等的形式出现，因此，虽然不成词，但是可以得出原风险文本中不仅披露了风险信息，也对提高企业抗风险能力做出了描述。</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3261138" y="-7830"/>
            <a:ext cx="8944218" cy="6865831"/>
          </a:xfrm>
          <a:custGeom>
            <a:avLst/>
            <a:gdLst>
              <a:gd name="connsiteX0" fmla="*/ 17770 w 8944218"/>
              <a:gd name="connsiteY0" fmla="*/ 0 h 6865831"/>
              <a:gd name="connsiteX1" fmla="*/ 4931600 w 8944218"/>
              <a:gd name="connsiteY1" fmla="*/ 0 h 6865831"/>
              <a:gd name="connsiteX2" fmla="*/ 4938378 w 8944218"/>
              <a:gd name="connsiteY2" fmla="*/ 6778 h 6865831"/>
              <a:gd name="connsiteX3" fmla="*/ 4939431 w 8944218"/>
              <a:gd name="connsiteY3" fmla="*/ 5724 h 6865831"/>
              <a:gd name="connsiteX4" fmla="*/ 4940097 w 8944218"/>
              <a:gd name="connsiteY4" fmla="*/ 6390 h 6865831"/>
              <a:gd name="connsiteX5" fmla="*/ 4946486 w 8944218"/>
              <a:gd name="connsiteY5" fmla="*/ 0 h 6865831"/>
              <a:gd name="connsiteX6" fmla="*/ 8944218 w 8944218"/>
              <a:gd name="connsiteY6" fmla="*/ 0 h 6865831"/>
              <a:gd name="connsiteX7" fmla="*/ 8944218 w 8944218"/>
              <a:gd name="connsiteY7" fmla="*/ 938217 h 6865831"/>
              <a:gd name="connsiteX8" fmla="*/ 8944218 w 8944218"/>
              <a:gd name="connsiteY8" fmla="*/ 951638 h 6865831"/>
              <a:gd name="connsiteX9" fmla="*/ 8944218 w 8944218"/>
              <a:gd name="connsiteY9" fmla="*/ 4018388 h 6865831"/>
              <a:gd name="connsiteX10" fmla="*/ 8944217 w 8944218"/>
              <a:gd name="connsiteY10" fmla="*/ 4018387 h 6865831"/>
              <a:gd name="connsiteX11" fmla="*/ 8944217 w 8944218"/>
              <a:gd name="connsiteY11" fmla="*/ 5877695 h 6865831"/>
              <a:gd name="connsiteX12" fmla="*/ 7956081 w 8944218"/>
              <a:gd name="connsiteY12" fmla="*/ 6865831 h 6865831"/>
              <a:gd name="connsiteX13" fmla="*/ 6852273 w 8944218"/>
              <a:gd name="connsiteY13" fmla="*/ 6865831 h 6865831"/>
              <a:gd name="connsiteX14" fmla="*/ 4940484 w 8944218"/>
              <a:gd name="connsiteY14" fmla="*/ 4954043 h 6865831"/>
              <a:gd name="connsiteX15" fmla="*/ 4939431 w 8944218"/>
              <a:gd name="connsiteY15" fmla="*/ 4955095 h 6865831"/>
              <a:gd name="connsiteX16" fmla="*/ 2475739 w 8944218"/>
              <a:gd name="connsiteY16" fmla="*/ 2491403 h 6865831"/>
              <a:gd name="connsiteX17" fmla="*/ 2474685 w 8944218"/>
              <a:gd name="connsiteY17" fmla="*/ 2492455 h 6865831"/>
              <a:gd name="connsiteX18" fmla="*/ 0 w 8944218"/>
              <a:gd name="connsiteY18" fmla="*/ 17770 h 686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944218" h="6865831">
                <a:moveTo>
                  <a:pt x="17770" y="0"/>
                </a:moveTo>
                <a:lnTo>
                  <a:pt x="4931600" y="0"/>
                </a:lnTo>
                <a:lnTo>
                  <a:pt x="4938378" y="6778"/>
                </a:lnTo>
                <a:lnTo>
                  <a:pt x="4939431" y="5724"/>
                </a:lnTo>
                <a:lnTo>
                  <a:pt x="4940097" y="6390"/>
                </a:lnTo>
                <a:lnTo>
                  <a:pt x="4946486" y="0"/>
                </a:lnTo>
                <a:lnTo>
                  <a:pt x="8944218" y="0"/>
                </a:lnTo>
                <a:lnTo>
                  <a:pt x="8944218" y="938217"/>
                </a:lnTo>
                <a:lnTo>
                  <a:pt x="8944218" y="951638"/>
                </a:lnTo>
                <a:lnTo>
                  <a:pt x="8944218" y="4018388"/>
                </a:lnTo>
                <a:lnTo>
                  <a:pt x="8944217" y="4018387"/>
                </a:lnTo>
                <a:lnTo>
                  <a:pt x="8944217" y="5877695"/>
                </a:lnTo>
                <a:lnTo>
                  <a:pt x="7956081" y="6865831"/>
                </a:lnTo>
                <a:lnTo>
                  <a:pt x="6852273" y="6865831"/>
                </a:lnTo>
                <a:lnTo>
                  <a:pt x="4940484" y="4954043"/>
                </a:lnTo>
                <a:lnTo>
                  <a:pt x="4939431" y="4955095"/>
                </a:lnTo>
                <a:lnTo>
                  <a:pt x="2475739" y="2491403"/>
                </a:lnTo>
                <a:lnTo>
                  <a:pt x="2474685" y="2492455"/>
                </a:lnTo>
                <a:lnTo>
                  <a:pt x="0" y="1777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3844246" y="1694329"/>
            <a:ext cx="4548647" cy="2861134"/>
          </a:xfrm>
          <a:custGeom>
            <a:avLst/>
            <a:gdLst>
              <a:gd name="connsiteX0" fmla="*/ 0 w 4548647"/>
              <a:gd name="connsiteY0" fmla="*/ 0 h 2861134"/>
              <a:gd name="connsiteX1" fmla="*/ 4548647 w 4548647"/>
              <a:gd name="connsiteY1" fmla="*/ 0 h 2861134"/>
              <a:gd name="connsiteX2" fmla="*/ 4548647 w 4548647"/>
              <a:gd name="connsiteY2" fmla="*/ 2861134 h 2861134"/>
              <a:gd name="connsiteX3" fmla="*/ 0 w 4548647"/>
              <a:gd name="connsiteY3" fmla="*/ 2861134 h 2861134"/>
            </a:gdLst>
            <a:ahLst/>
            <a:cxnLst>
              <a:cxn ang="0">
                <a:pos x="connsiteX0" y="connsiteY0"/>
              </a:cxn>
              <a:cxn ang="0">
                <a:pos x="connsiteX1" y="connsiteY1"/>
              </a:cxn>
              <a:cxn ang="0">
                <a:pos x="connsiteX2" y="connsiteY2"/>
              </a:cxn>
              <a:cxn ang="0">
                <a:pos x="connsiteX3" y="connsiteY3"/>
              </a:cxn>
            </a:cxnLst>
            <a:rect l="l" t="t" r="r" b="b"/>
            <a:pathLst>
              <a:path w="4548647" h="2861134">
                <a:moveTo>
                  <a:pt x="0" y="0"/>
                </a:moveTo>
                <a:lnTo>
                  <a:pt x="4548647" y="0"/>
                </a:lnTo>
                <a:lnTo>
                  <a:pt x="4548647" y="2861134"/>
                </a:lnTo>
                <a:lnTo>
                  <a:pt x="0" y="2861134"/>
                </a:lnTo>
                <a:close/>
              </a:path>
            </a:pathLst>
          </a:custGeom>
          <a:solidFill>
            <a:schemeClr val="bg2"/>
          </a:solidFill>
          <a:effectLst>
            <a:innerShdw blurRad="114300">
              <a:prstClr val="black"/>
            </a:innerShdw>
          </a:effectLst>
        </p:spPr>
        <p:txBody>
          <a:bodyPr wrap="square">
            <a:noAutofit/>
          </a:bodyPr>
          <a:lstStyle>
            <a:lvl1pPr>
              <a:defRPr lang="zh-CN" altLang="en-US"/>
            </a:lvl1pPr>
          </a:lstStyle>
          <a:p>
            <a:pPr lvl="0"/>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5354013" y="3273328"/>
            <a:ext cx="1514686" cy="2442137"/>
          </a:xfrm>
          <a:custGeom>
            <a:avLst/>
            <a:gdLst>
              <a:gd name="connsiteX0" fmla="*/ 0 w 1514686"/>
              <a:gd name="connsiteY0" fmla="*/ 0 h 2442137"/>
              <a:gd name="connsiteX1" fmla="*/ 1514686 w 1514686"/>
              <a:gd name="connsiteY1" fmla="*/ 0 h 2442137"/>
              <a:gd name="connsiteX2" fmla="*/ 1514686 w 1514686"/>
              <a:gd name="connsiteY2" fmla="*/ 2442137 h 2442137"/>
              <a:gd name="connsiteX3" fmla="*/ 0 w 1514686"/>
              <a:gd name="connsiteY3" fmla="*/ 2442137 h 2442137"/>
            </a:gdLst>
            <a:ahLst/>
            <a:cxnLst>
              <a:cxn ang="0">
                <a:pos x="connsiteX0" y="connsiteY0"/>
              </a:cxn>
              <a:cxn ang="0">
                <a:pos x="connsiteX1" y="connsiteY1"/>
              </a:cxn>
              <a:cxn ang="0">
                <a:pos x="connsiteX2" y="connsiteY2"/>
              </a:cxn>
              <a:cxn ang="0">
                <a:pos x="connsiteX3" y="connsiteY3"/>
              </a:cxn>
            </a:cxnLst>
            <a:rect l="l" t="t" r="r" b="b"/>
            <a:pathLst>
              <a:path w="1514686" h="2442137">
                <a:moveTo>
                  <a:pt x="0" y="0"/>
                </a:moveTo>
                <a:lnTo>
                  <a:pt x="1514686" y="0"/>
                </a:lnTo>
                <a:lnTo>
                  <a:pt x="1514686" y="2442137"/>
                </a:lnTo>
                <a:lnTo>
                  <a:pt x="0" y="2442137"/>
                </a:lnTo>
                <a:close/>
              </a:path>
            </a:pathLst>
          </a:custGeom>
          <a:solidFill>
            <a:schemeClr val="bg2"/>
          </a:solidFill>
          <a:effectLst>
            <a:innerShdw blurRad="114300">
              <a:prstClr val="black"/>
            </a:innerShdw>
          </a:effectLst>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3980161" y="3662277"/>
            <a:ext cx="4496750" cy="1752641"/>
          </a:xfrm>
          <a:custGeom>
            <a:avLst/>
            <a:gdLst>
              <a:gd name="connsiteX0" fmla="*/ 2864411 w 4496750"/>
              <a:gd name="connsiteY0" fmla="*/ 0 h 1752641"/>
              <a:gd name="connsiteX1" fmla="*/ 4496750 w 4496750"/>
              <a:gd name="connsiteY1" fmla="*/ 633131 h 1752641"/>
              <a:gd name="connsiteX2" fmla="*/ 1632339 w 4496750"/>
              <a:gd name="connsiteY2" fmla="*/ 1752641 h 1752641"/>
              <a:gd name="connsiteX3" fmla="*/ 0 w 4496750"/>
              <a:gd name="connsiteY3" fmla="*/ 1119510 h 1752641"/>
            </a:gdLst>
            <a:ahLst/>
            <a:cxnLst>
              <a:cxn ang="0">
                <a:pos x="connsiteX0" y="connsiteY0"/>
              </a:cxn>
              <a:cxn ang="0">
                <a:pos x="connsiteX1" y="connsiteY1"/>
              </a:cxn>
              <a:cxn ang="0">
                <a:pos x="connsiteX2" y="connsiteY2"/>
              </a:cxn>
              <a:cxn ang="0">
                <a:pos x="connsiteX3" y="connsiteY3"/>
              </a:cxn>
            </a:cxnLst>
            <a:rect l="l" t="t" r="r" b="b"/>
            <a:pathLst>
              <a:path w="4496750" h="1752641">
                <a:moveTo>
                  <a:pt x="2864411" y="0"/>
                </a:moveTo>
                <a:lnTo>
                  <a:pt x="4496750" y="633131"/>
                </a:lnTo>
                <a:lnTo>
                  <a:pt x="1632339" y="1752641"/>
                </a:lnTo>
                <a:lnTo>
                  <a:pt x="0" y="1119510"/>
                </a:lnTo>
                <a:close/>
              </a:path>
            </a:pathLst>
          </a:custGeom>
        </p:spPr>
        <p:txBody>
          <a:bodyPr wrap="square">
            <a:noAutofit/>
          </a:bodyPr>
          <a:lstStyle/>
          <a:p>
            <a:endParaRPr lang="zh-CN" altLang="en-US"/>
          </a:p>
        </p:txBody>
      </p:sp>
      <p:sp>
        <p:nvSpPr>
          <p:cNvPr id="8" name="图片占位符 7"/>
          <p:cNvSpPr>
            <a:spLocks noGrp="1"/>
          </p:cNvSpPr>
          <p:nvPr>
            <p:ph type="pic" sz="quarter" idx="11"/>
          </p:nvPr>
        </p:nvSpPr>
        <p:spPr>
          <a:xfrm>
            <a:off x="4057739" y="3351144"/>
            <a:ext cx="4496750" cy="1752641"/>
          </a:xfrm>
          <a:custGeom>
            <a:avLst/>
            <a:gdLst>
              <a:gd name="connsiteX0" fmla="*/ 2864411 w 4496750"/>
              <a:gd name="connsiteY0" fmla="*/ 0 h 1752641"/>
              <a:gd name="connsiteX1" fmla="*/ 4496750 w 4496750"/>
              <a:gd name="connsiteY1" fmla="*/ 633131 h 1752641"/>
              <a:gd name="connsiteX2" fmla="*/ 1632339 w 4496750"/>
              <a:gd name="connsiteY2" fmla="*/ 1752641 h 1752641"/>
              <a:gd name="connsiteX3" fmla="*/ 0 w 4496750"/>
              <a:gd name="connsiteY3" fmla="*/ 1119510 h 1752641"/>
            </a:gdLst>
            <a:ahLst/>
            <a:cxnLst>
              <a:cxn ang="0">
                <a:pos x="connsiteX0" y="connsiteY0"/>
              </a:cxn>
              <a:cxn ang="0">
                <a:pos x="connsiteX1" y="connsiteY1"/>
              </a:cxn>
              <a:cxn ang="0">
                <a:pos x="connsiteX2" y="connsiteY2"/>
              </a:cxn>
              <a:cxn ang="0">
                <a:pos x="connsiteX3" y="connsiteY3"/>
              </a:cxn>
            </a:cxnLst>
            <a:rect l="l" t="t" r="r" b="b"/>
            <a:pathLst>
              <a:path w="4496750" h="1752641">
                <a:moveTo>
                  <a:pt x="2864411" y="0"/>
                </a:moveTo>
                <a:lnTo>
                  <a:pt x="4496750" y="633131"/>
                </a:lnTo>
                <a:lnTo>
                  <a:pt x="1632339" y="1752641"/>
                </a:lnTo>
                <a:lnTo>
                  <a:pt x="0" y="111951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0"/>
            <a:ext cx="12192000" cy="6858000"/>
          </a:xfrm>
          <a:prstGeom prst="rect">
            <a:avLst/>
          </a:prstGeom>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3261138" y="-7830"/>
            <a:ext cx="8944218" cy="6865831"/>
          </a:xfrm>
          <a:custGeom>
            <a:avLst/>
            <a:gdLst>
              <a:gd name="connsiteX0" fmla="*/ 17770 w 8944218"/>
              <a:gd name="connsiteY0" fmla="*/ 0 h 6865831"/>
              <a:gd name="connsiteX1" fmla="*/ 4931600 w 8944218"/>
              <a:gd name="connsiteY1" fmla="*/ 0 h 6865831"/>
              <a:gd name="connsiteX2" fmla="*/ 4938378 w 8944218"/>
              <a:gd name="connsiteY2" fmla="*/ 6778 h 6865831"/>
              <a:gd name="connsiteX3" fmla="*/ 4939431 w 8944218"/>
              <a:gd name="connsiteY3" fmla="*/ 5724 h 6865831"/>
              <a:gd name="connsiteX4" fmla="*/ 4940097 w 8944218"/>
              <a:gd name="connsiteY4" fmla="*/ 6390 h 6865831"/>
              <a:gd name="connsiteX5" fmla="*/ 4946486 w 8944218"/>
              <a:gd name="connsiteY5" fmla="*/ 0 h 6865831"/>
              <a:gd name="connsiteX6" fmla="*/ 8944218 w 8944218"/>
              <a:gd name="connsiteY6" fmla="*/ 0 h 6865831"/>
              <a:gd name="connsiteX7" fmla="*/ 8944218 w 8944218"/>
              <a:gd name="connsiteY7" fmla="*/ 938217 h 6865831"/>
              <a:gd name="connsiteX8" fmla="*/ 8944218 w 8944218"/>
              <a:gd name="connsiteY8" fmla="*/ 951638 h 6865831"/>
              <a:gd name="connsiteX9" fmla="*/ 8944218 w 8944218"/>
              <a:gd name="connsiteY9" fmla="*/ 4018388 h 6865831"/>
              <a:gd name="connsiteX10" fmla="*/ 8944217 w 8944218"/>
              <a:gd name="connsiteY10" fmla="*/ 4018387 h 6865831"/>
              <a:gd name="connsiteX11" fmla="*/ 8944217 w 8944218"/>
              <a:gd name="connsiteY11" fmla="*/ 5877695 h 6865831"/>
              <a:gd name="connsiteX12" fmla="*/ 7956081 w 8944218"/>
              <a:gd name="connsiteY12" fmla="*/ 6865831 h 6865831"/>
              <a:gd name="connsiteX13" fmla="*/ 6852273 w 8944218"/>
              <a:gd name="connsiteY13" fmla="*/ 6865831 h 6865831"/>
              <a:gd name="connsiteX14" fmla="*/ 4940484 w 8944218"/>
              <a:gd name="connsiteY14" fmla="*/ 4954043 h 6865831"/>
              <a:gd name="connsiteX15" fmla="*/ 4939431 w 8944218"/>
              <a:gd name="connsiteY15" fmla="*/ 4955095 h 6865831"/>
              <a:gd name="connsiteX16" fmla="*/ 2475739 w 8944218"/>
              <a:gd name="connsiteY16" fmla="*/ 2491403 h 6865831"/>
              <a:gd name="connsiteX17" fmla="*/ 2474685 w 8944218"/>
              <a:gd name="connsiteY17" fmla="*/ 2492455 h 6865831"/>
              <a:gd name="connsiteX18" fmla="*/ 0 w 8944218"/>
              <a:gd name="connsiteY18" fmla="*/ 17770 h 686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944218" h="6865831">
                <a:moveTo>
                  <a:pt x="17770" y="0"/>
                </a:moveTo>
                <a:lnTo>
                  <a:pt x="4931600" y="0"/>
                </a:lnTo>
                <a:lnTo>
                  <a:pt x="4938378" y="6778"/>
                </a:lnTo>
                <a:lnTo>
                  <a:pt x="4939431" y="5724"/>
                </a:lnTo>
                <a:lnTo>
                  <a:pt x="4940097" y="6390"/>
                </a:lnTo>
                <a:lnTo>
                  <a:pt x="4946486" y="0"/>
                </a:lnTo>
                <a:lnTo>
                  <a:pt x="8944218" y="0"/>
                </a:lnTo>
                <a:lnTo>
                  <a:pt x="8944218" y="938217"/>
                </a:lnTo>
                <a:lnTo>
                  <a:pt x="8944218" y="951638"/>
                </a:lnTo>
                <a:lnTo>
                  <a:pt x="8944218" y="4018388"/>
                </a:lnTo>
                <a:lnTo>
                  <a:pt x="8944217" y="4018387"/>
                </a:lnTo>
                <a:lnTo>
                  <a:pt x="8944217" y="5877695"/>
                </a:lnTo>
                <a:lnTo>
                  <a:pt x="7956081" y="6865831"/>
                </a:lnTo>
                <a:lnTo>
                  <a:pt x="6852273" y="6865831"/>
                </a:lnTo>
                <a:lnTo>
                  <a:pt x="4940484" y="4954043"/>
                </a:lnTo>
                <a:lnTo>
                  <a:pt x="4939431" y="4955095"/>
                </a:lnTo>
                <a:lnTo>
                  <a:pt x="2475739" y="2491403"/>
                </a:lnTo>
                <a:lnTo>
                  <a:pt x="2474685" y="2492455"/>
                </a:lnTo>
                <a:lnTo>
                  <a:pt x="0" y="1777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3261138" y="-7830"/>
            <a:ext cx="8944218" cy="6865831"/>
          </a:xfrm>
          <a:custGeom>
            <a:avLst/>
            <a:gdLst>
              <a:gd name="connsiteX0" fmla="*/ 17770 w 8944218"/>
              <a:gd name="connsiteY0" fmla="*/ 0 h 6865831"/>
              <a:gd name="connsiteX1" fmla="*/ 4931600 w 8944218"/>
              <a:gd name="connsiteY1" fmla="*/ 0 h 6865831"/>
              <a:gd name="connsiteX2" fmla="*/ 4938378 w 8944218"/>
              <a:gd name="connsiteY2" fmla="*/ 6778 h 6865831"/>
              <a:gd name="connsiteX3" fmla="*/ 4939431 w 8944218"/>
              <a:gd name="connsiteY3" fmla="*/ 5724 h 6865831"/>
              <a:gd name="connsiteX4" fmla="*/ 4940097 w 8944218"/>
              <a:gd name="connsiteY4" fmla="*/ 6390 h 6865831"/>
              <a:gd name="connsiteX5" fmla="*/ 4946486 w 8944218"/>
              <a:gd name="connsiteY5" fmla="*/ 0 h 6865831"/>
              <a:gd name="connsiteX6" fmla="*/ 8944218 w 8944218"/>
              <a:gd name="connsiteY6" fmla="*/ 0 h 6865831"/>
              <a:gd name="connsiteX7" fmla="*/ 8944218 w 8944218"/>
              <a:gd name="connsiteY7" fmla="*/ 938217 h 6865831"/>
              <a:gd name="connsiteX8" fmla="*/ 8944218 w 8944218"/>
              <a:gd name="connsiteY8" fmla="*/ 951638 h 6865831"/>
              <a:gd name="connsiteX9" fmla="*/ 8944218 w 8944218"/>
              <a:gd name="connsiteY9" fmla="*/ 4018388 h 6865831"/>
              <a:gd name="connsiteX10" fmla="*/ 8944217 w 8944218"/>
              <a:gd name="connsiteY10" fmla="*/ 4018387 h 6865831"/>
              <a:gd name="connsiteX11" fmla="*/ 8944217 w 8944218"/>
              <a:gd name="connsiteY11" fmla="*/ 5877695 h 6865831"/>
              <a:gd name="connsiteX12" fmla="*/ 7956081 w 8944218"/>
              <a:gd name="connsiteY12" fmla="*/ 6865831 h 6865831"/>
              <a:gd name="connsiteX13" fmla="*/ 6852273 w 8944218"/>
              <a:gd name="connsiteY13" fmla="*/ 6865831 h 6865831"/>
              <a:gd name="connsiteX14" fmla="*/ 4940484 w 8944218"/>
              <a:gd name="connsiteY14" fmla="*/ 4954043 h 6865831"/>
              <a:gd name="connsiteX15" fmla="*/ 4939431 w 8944218"/>
              <a:gd name="connsiteY15" fmla="*/ 4955095 h 6865831"/>
              <a:gd name="connsiteX16" fmla="*/ 2475739 w 8944218"/>
              <a:gd name="connsiteY16" fmla="*/ 2491403 h 6865831"/>
              <a:gd name="connsiteX17" fmla="*/ 2474685 w 8944218"/>
              <a:gd name="connsiteY17" fmla="*/ 2492455 h 6865831"/>
              <a:gd name="connsiteX18" fmla="*/ 0 w 8944218"/>
              <a:gd name="connsiteY18" fmla="*/ 17770 h 686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944218" h="6865831">
                <a:moveTo>
                  <a:pt x="17770" y="0"/>
                </a:moveTo>
                <a:lnTo>
                  <a:pt x="4931600" y="0"/>
                </a:lnTo>
                <a:lnTo>
                  <a:pt x="4938378" y="6778"/>
                </a:lnTo>
                <a:lnTo>
                  <a:pt x="4939431" y="5724"/>
                </a:lnTo>
                <a:lnTo>
                  <a:pt x="4940097" y="6390"/>
                </a:lnTo>
                <a:lnTo>
                  <a:pt x="4946486" y="0"/>
                </a:lnTo>
                <a:lnTo>
                  <a:pt x="8944218" y="0"/>
                </a:lnTo>
                <a:lnTo>
                  <a:pt x="8944218" y="938217"/>
                </a:lnTo>
                <a:lnTo>
                  <a:pt x="8944218" y="951638"/>
                </a:lnTo>
                <a:lnTo>
                  <a:pt x="8944218" y="4018388"/>
                </a:lnTo>
                <a:lnTo>
                  <a:pt x="8944217" y="4018387"/>
                </a:lnTo>
                <a:lnTo>
                  <a:pt x="8944217" y="5877695"/>
                </a:lnTo>
                <a:lnTo>
                  <a:pt x="7956081" y="6865831"/>
                </a:lnTo>
                <a:lnTo>
                  <a:pt x="6852273" y="6865831"/>
                </a:lnTo>
                <a:lnTo>
                  <a:pt x="4940484" y="4954043"/>
                </a:lnTo>
                <a:lnTo>
                  <a:pt x="4939431" y="4955095"/>
                </a:lnTo>
                <a:lnTo>
                  <a:pt x="2475739" y="2491403"/>
                </a:lnTo>
                <a:lnTo>
                  <a:pt x="2474685" y="2492455"/>
                </a:lnTo>
                <a:lnTo>
                  <a:pt x="0" y="1777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875075" y="1694144"/>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5053586" y="1694144"/>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6" name="图片占位符 15"/>
          <p:cNvSpPr>
            <a:spLocks noGrp="1"/>
          </p:cNvSpPr>
          <p:nvPr>
            <p:ph type="pic" sz="quarter" idx="12"/>
          </p:nvPr>
        </p:nvSpPr>
        <p:spPr>
          <a:xfrm>
            <a:off x="9219984" y="1694144"/>
            <a:ext cx="2100208" cy="2088868"/>
          </a:xfrm>
          <a:custGeom>
            <a:avLst/>
            <a:gdLst>
              <a:gd name="connsiteX0" fmla="*/ 0 w 2100208"/>
              <a:gd name="connsiteY0" fmla="*/ 0 h 2088868"/>
              <a:gd name="connsiteX1" fmla="*/ 2100208 w 2100208"/>
              <a:gd name="connsiteY1" fmla="*/ 0 h 2088868"/>
              <a:gd name="connsiteX2" fmla="*/ 2100208 w 2100208"/>
              <a:gd name="connsiteY2" fmla="*/ 2088868 h 2088868"/>
              <a:gd name="connsiteX3" fmla="*/ 0 w 2100208"/>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100208" h="2088868">
                <a:moveTo>
                  <a:pt x="0" y="0"/>
                </a:moveTo>
                <a:lnTo>
                  <a:pt x="2100208" y="0"/>
                </a:lnTo>
                <a:lnTo>
                  <a:pt x="2100208" y="2088868"/>
                </a:lnTo>
                <a:lnTo>
                  <a:pt x="0" y="2088868"/>
                </a:lnTo>
                <a:close/>
              </a:path>
            </a:pathLst>
          </a:custGeom>
        </p:spPr>
        <p:txBody>
          <a:bodyPr wrap="square">
            <a:noAutofit/>
          </a:bodyPr>
          <a:lstStyle/>
          <a:p>
            <a:endParaRPr lang="zh-CN" altLang="en-US"/>
          </a:p>
        </p:txBody>
      </p:sp>
      <p:sp>
        <p:nvSpPr>
          <p:cNvPr id="18" name="图片占位符 17"/>
          <p:cNvSpPr>
            <a:spLocks noGrp="1"/>
          </p:cNvSpPr>
          <p:nvPr>
            <p:ph type="pic" sz="quarter" idx="13"/>
          </p:nvPr>
        </p:nvSpPr>
        <p:spPr>
          <a:xfrm>
            <a:off x="7148703" y="3783011"/>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7" name="图片占位符 16"/>
          <p:cNvSpPr>
            <a:spLocks noGrp="1"/>
          </p:cNvSpPr>
          <p:nvPr>
            <p:ph type="pic" sz="quarter" idx="14"/>
          </p:nvPr>
        </p:nvSpPr>
        <p:spPr>
          <a:xfrm>
            <a:off x="2973741" y="3783011"/>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874714"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dirty="0"/>
          </a:p>
        </p:txBody>
      </p:sp>
      <p:sp>
        <p:nvSpPr>
          <p:cNvPr id="13" name="图片占位符 12"/>
          <p:cNvSpPr>
            <a:spLocks noGrp="1"/>
          </p:cNvSpPr>
          <p:nvPr>
            <p:ph type="pic" sz="quarter" idx="11"/>
          </p:nvPr>
        </p:nvSpPr>
        <p:spPr>
          <a:xfrm>
            <a:off x="3576126"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dirty="0"/>
          </a:p>
        </p:txBody>
      </p:sp>
      <p:sp>
        <p:nvSpPr>
          <p:cNvPr id="14" name="图片占位符 13"/>
          <p:cNvSpPr>
            <a:spLocks noGrp="1"/>
          </p:cNvSpPr>
          <p:nvPr>
            <p:ph type="pic" sz="quarter" idx="12"/>
          </p:nvPr>
        </p:nvSpPr>
        <p:spPr>
          <a:xfrm>
            <a:off x="6292255"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dirty="0"/>
          </a:p>
        </p:txBody>
      </p:sp>
      <p:sp>
        <p:nvSpPr>
          <p:cNvPr id="15" name="图片占位符 14"/>
          <p:cNvSpPr>
            <a:spLocks noGrp="1"/>
          </p:cNvSpPr>
          <p:nvPr>
            <p:ph type="pic" sz="quarter" idx="13"/>
          </p:nvPr>
        </p:nvSpPr>
        <p:spPr>
          <a:xfrm>
            <a:off x="8996560"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a:p>
        </p:txBody>
      </p:sp>
      <p:sp>
        <p:nvSpPr>
          <p:cNvPr id="3" name="图片占位符 2"/>
          <p:cNvSpPr>
            <a:spLocks noGrp="1"/>
          </p:cNvSpPr>
          <p:nvPr>
            <p:ph type="pic" sz="quarter" idx="14"/>
          </p:nvPr>
        </p:nvSpPr>
        <p:spPr>
          <a:xfrm>
            <a:off x="874713" y="3286125"/>
            <a:ext cx="2317750" cy="2452688"/>
          </a:xfrm>
          <a:prstGeom prst="rect">
            <a:avLst/>
          </a:prstGeom>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874712" y="1616101"/>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874712" y="3793785"/>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6200315" y="1616101"/>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200315" y="3793785"/>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413036" y="1986039"/>
            <a:ext cx="2864878" cy="2456948"/>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670586" y="1986039"/>
            <a:ext cx="2864878" cy="2456948"/>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7928136" y="1986039"/>
            <a:ext cx="2864878" cy="2456948"/>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229664"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841929"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454193"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dirty="0"/>
          </a:p>
        </p:txBody>
      </p:sp>
      <p:sp>
        <p:nvSpPr>
          <p:cNvPr id="15" name="图片占位符 14"/>
          <p:cNvSpPr>
            <a:spLocks noGrp="1"/>
          </p:cNvSpPr>
          <p:nvPr>
            <p:ph type="pic" sz="quarter" idx="13"/>
          </p:nvPr>
        </p:nvSpPr>
        <p:spPr>
          <a:xfrm>
            <a:off x="9066458"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4100870" y="1641487"/>
            <a:ext cx="3708001" cy="2347284"/>
          </a:xfrm>
          <a:custGeom>
            <a:avLst/>
            <a:gdLst>
              <a:gd name="connsiteX0" fmla="*/ 0 w 3708001"/>
              <a:gd name="connsiteY0" fmla="*/ 0 h 2347284"/>
              <a:gd name="connsiteX1" fmla="*/ 3708001 w 3708001"/>
              <a:gd name="connsiteY1" fmla="*/ 0 h 2347284"/>
              <a:gd name="connsiteX2" fmla="*/ 3708001 w 3708001"/>
              <a:gd name="connsiteY2" fmla="*/ 2347284 h 2347284"/>
              <a:gd name="connsiteX3" fmla="*/ 0 w 3708001"/>
              <a:gd name="connsiteY3" fmla="*/ 2347284 h 2347284"/>
            </a:gdLst>
            <a:ahLst/>
            <a:cxnLst>
              <a:cxn ang="0">
                <a:pos x="connsiteX0" y="connsiteY0"/>
              </a:cxn>
              <a:cxn ang="0">
                <a:pos x="connsiteX1" y="connsiteY1"/>
              </a:cxn>
              <a:cxn ang="0">
                <a:pos x="connsiteX2" y="connsiteY2"/>
              </a:cxn>
              <a:cxn ang="0">
                <a:pos x="connsiteX3" y="connsiteY3"/>
              </a:cxn>
            </a:cxnLst>
            <a:rect l="l" t="t" r="r" b="b"/>
            <a:pathLst>
              <a:path w="3708001" h="2347284">
                <a:moveTo>
                  <a:pt x="0" y="0"/>
                </a:moveTo>
                <a:lnTo>
                  <a:pt x="3708001" y="0"/>
                </a:lnTo>
                <a:lnTo>
                  <a:pt x="3708001" y="2347284"/>
                </a:lnTo>
                <a:lnTo>
                  <a:pt x="0" y="2347284"/>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7979202" y="1641488"/>
            <a:ext cx="3323559" cy="2051173"/>
          </a:xfrm>
          <a:custGeom>
            <a:avLst/>
            <a:gdLst>
              <a:gd name="connsiteX0" fmla="*/ 0 w 3323559"/>
              <a:gd name="connsiteY0" fmla="*/ 0 h 2051173"/>
              <a:gd name="connsiteX1" fmla="*/ 3323559 w 3323559"/>
              <a:gd name="connsiteY1" fmla="*/ 0 h 2051173"/>
              <a:gd name="connsiteX2" fmla="*/ 3323559 w 3323559"/>
              <a:gd name="connsiteY2" fmla="*/ 2051173 h 2051173"/>
              <a:gd name="connsiteX3" fmla="*/ 0 w 3323559"/>
              <a:gd name="connsiteY3" fmla="*/ 2051173 h 2051173"/>
            </a:gdLst>
            <a:ahLst/>
            <a:cxnLst>
              <a:cxn ang="0">
                <a:pos x="connsiteX0" y="connsiteY0"/>
              </a:cxn>
              <a:cxn ang="0">
                <a:pos x="connsiteX1" y="connsiteY1"/>
              </a:cxn>
              <a:cxn ang="0">
                <a:pos x="connsiteX2" y="connsiteY2"/>
              </a:cxn>
              <a:cxn ang="0">
                <a:pos x="connsiteX3" y="connsiteY3"/>
              </a:cxn>
            </a:cxnLst>
            <a:rect l="l" t="t" r="r" b="b"/>
            <a:pathLst>
              <a:path w="3323559" h="2051173">
                <a:moveTo>
                  <a:pt x="0" y="0"/>
                </a:moveTo>
                <a:lnTo>
                  <a:pt x="3323559" y="0"/>
                </a:lnTo>
                <a:lnTo>
                  <a:pt x="3323559" y="2051173"/>
                </a:lnTo>
                <a:lnTo>
                  <a:pt x="0" y="2051173"/>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74714" y="4172231"/>
            <a:ext cx="6934157" cy="1765008"/>
          </a:xfrm>
          <a:custGeom>
            <a:avLst/>
            <a:gdLst>
              <a:gd name="connsiteX0" fmla="*/ 0 w 6934157"/>
              <a:gd name="connsiteY0" fmla="*/ 0 h 1765008"/>
              <a:gd name="connsiteX1" fmla="*/ 6934157 w 6934157"/>
              <a:gd name="connsiteY1" fmla="*/ 0 h 1765008"/>
              <a:gd name="connsiteX2" fmla="*/ 6934157 w 6934157"/>
              <a:gd name="connsiteY2" fmla="*/ 1765008 h 1765008"/>
              <a:gd name="connsiteX3" fmla="*/ 0 w 6934157"/>
              <a:gd name="connsiteY3" fmla="*/ 1765008 h 1765008"/>
            </a:gdLst>
            <a:ahLst/>
            <a:cxnLst>
              <a:cxn ang="0">
                <a:pos x="connsiteX0" y="connsiteY0"/>
              </a:cxn>
              <a:cxn ang="0">
                <a:pos x="connsiteX1" y="connsiteY1"/>
              </a:cxn>
              <a:cxn ang="0">
                <a:pos x="connsiteX2" y="connsiteY2"/>
              </a:cxn>
              <a:cxn ang="0">
                <a:pos x="connsiteX3" y="connsiteY3"/>
              </a:cxn>
            </a:cxnLst>
            <a:rect l="l" t="t" r="r" b="b"/>
            <a:pathLst>
              <a:path w="6934157" h="1765008">
                <a:moveTo>
                  <a:pt x="0" y="0"/>
                </a:moveTo>
                <a:lnTo>
                  <a:pt x="6934157" y="0"/>
                </a:lnTo>
                <a:lnTo>
                  <a:pt x="6934157" y="1765008"/>
                </a:lnTo>
                <a:lnTo>
                  <a:pt x="0" y="1765008"/>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2.xml"/><Relationship Id="rId13" Type="http://schemas.openxmlformats.org/officeDocument/2006/relationships/image" Target="../media/image1.pn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4" Type="http://schemas.openxmlformats.org/officeDocument/2006/relationships/theme" Target="../theme/theme3.xml"/><Relationship Id="rId13" Type="http://schemas.openxmlformats.org/officeDocument/2006/relationships/image" Target="../media/image1.png"/><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菱形 6"/>
          <p:cNvSpPr/>
          <p:nvPr userDrawn="1"/>
        </p:nvSpPr>
        <p:spPr>
          <a:xfrm>
            <a:off x="1350131" y="622304"/>
            <a:ext cx="334960" cy="334960"/>
          </a:xfrm>
          <a:prstGeom prst="diamond">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 y="0"/>
            <a:ext cx="12192000" cy="79123"/>
          </a:xfrm>
          <a:prstGeom prst="rect">
            <a:avLst/>
          </a:prstGeom>
          <a:solidFill>
            <a:srgbClr val="15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userDrawn="1"/>
        </p:nvSpPr>
        <p:spPr>
          <a:xfrm>
            <a:off x="511930" y="1"/>
            <a:ext cx="1676402" cy="914401"/>
          </a:xfrm>
          <a:custGeom>
            <a:avLst/>
            <a:gdLst>
              <a:gd name="connsiteX0" fmla="*/ 76200 w 1676402"/>
              <a:gd name="connsiteY0" fmla="*/ 0 h 914401"/>
              <a:gd name="connsiteX1" fmla="*/ 1600202 w 1676402"/>
              <a:gd name="connsiteY1" fmla="*/ 0 h 914401"/>
              <a:gd name="connsiteX2" fmla="*/ 1676402 w 1676402"/>
              <a:gd name="connsiteY2" fmla="*/ 76200 h 914401"/>
              <a:gd name="connsiteX3" fmla="*/ 838201 w 1676402"/>
              <a:gd name="connsiteY3" fmla="*/ 914401 h 914401"/>
              <a:gd name="connsiteX4" fmla="*/ 0 w 1676402"/>
              <a:gd name="connsiteY4" fmla="*/ 76200 h 914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02" h="914401">
                <a:moveTo>
                  <a:pt x="76200" y="0"/>
                </a:moveTo>
                <a:lnTo>
                  <a:pt x="1600202" y="0"/>
                </a:lnTo>
                <a:lnTo>
                  <a:pt x="1676402" y="76200"/>
                </a:lnTo>
                <a:lnTo>
                  <a:pt x="838201" y="914401"/>
                </a:lnTo>
                <a:lnTo>
                  <a:pt x="0" y="762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userDrawn="1"/>
        </p:nvSpPr>
        <p:spPr>
          <a:xfrm>
            <a:off x="511930" y="222628"/>
            <a:ext cx="621545" cy="621545"/>
          </a:xfrm>
          <a:prstGeom prst="diamond">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1" y="6778877"/>
            <a:ext cx="12192000" cy="79123"/>
          </a:xfrm>
          <a:prstGeom prst="rect">
            <a:avLst/>
          </a:prstGeom>
          <a:solidFill>
            <a:srgbClr val="15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4.xml"/><Relationship Id="rId2" Type="http://schemas.openxmlformats.org/officeDocument/2006/relationships/image" Target="../media/image19.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4.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4.xml"/><Relationship Id="rId2" Type="http://schemas.openxmlformats.org/officeDocument/2006/relationships/image" Target="../media/image9.png"/><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 name="图片占位符 22"/>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1081" r="1081"/>
          <a:stretch>
            <a:fillRect/>
          </a:stretch>
        </p:blipFill>
        <p:spPr/>
      </p:pic>
      <p:sp>
        <p:nvSpPr>
          <p:cNvPr id="414" name="任意多边形: 形状 413"/>
          <p:cNvSpPr/>
          <p:nvPr/>
        </p:nvSpPr>
        <p:spPr>
          <a:xfrm>
            <a:off x="8195579" y="-7831"/>
            <a:ext cx="4009778" cy="2486731"/>
          </a:xfrm>
          <a:custGeom>
            <a:avLst/>
            <a:gdLst>
              <a:gd name="connsiteX0" fmla="*/ 12046 w 4009778"/>
              <a:gd name="connsiteY0" fmla="*/ 0 h 2486731"/>
              <a:gd name="connsiteX1" fmla="*/ 4009778 w 4009778"/>
              <a:gd name="connsiteY1" fmla="*/ 0 h 2486731"/>
              <a:gd name="connsiteX2" fmla="*/ 4009778 w 4009778"/>
              <a:gd name="connsiteY2" fmla="*/ 951638 h 2486731"/>
              <a:gd name="connsiteX3" fmla="*/ 2474685 w 4009778"/>
              <a:gd name="connsiteY3" fmla="*/ 2486731 h 2486731"/>
              <a:gd name="connsiteX4" fmla="*/ 0 w 4009778"/>
              <a:gd name="connsiteY4" fmla="*/ 12046 h 248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9778" h="2486731">
                <a:moveTo>
                  <a:pt x="12046" y="0"/>
                </a:moveTo>
                <a:lnTo>
                  <a:pt x="4009778" y="0"/>
                </a:lnTo>
                <a:lnTo>
                  <a:pt x="4009778" y="951638"/>
                </a:lnTo>
                <a:lnTo>
                  <a:pt x="2474685" y="2486731"/>
                </a:lnTo>
                <a:lnTo>
                  <a:pt x="0" y="12046"/>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nvGrpSpPr>
          <p:cNvPr id="11" name="组合 10"/>
          <p:cNvGrpSpPr/>
          <p:nvPr/>
        </p:nvGrpSpPr>
        <p:grpSpPr>
          <a:xfrm>
            <a:off x="546298" y="1726577"/>
            <a:ext cx="2691881" cy="769600"/>
            <a:chOff x="687816" y="1933411"/>
            <a:chExt cx="2691881" cy="769600"/>
          </a:xfrm>
        </p:grpSpPr>
        <p:cxnSp>
          <p:nvCxnSpPr>
            <p:cNvPr id="421" name="直接连接符 420"/>
            <p:cNvCxnSpPr/>
            <p:nvPr/>
          </p:nvCxnSpPr>
          <p:spPr>
            <a:xfrm flipH="1">
              <a:off x="687816" y="1933411"/>
              <a:ext cx="237119" cy="2286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802543" y="2028083"/>
              <a:ext cx="2577154" cy="67492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3600" b="1" dirty="0">
                  <a:solidFill>
                    <a:schemeClr val="accent1"/>
                  </a:solidFill>
                  <a:latin typeface="Times New Roman" panose="02020603050405020304" pitchFamily="18" charset="0"/>
                  <a:ea typeface="+mj-ea"/>
                </a:rPr>
                <a:t>汇报</a:t>
              </a:r>
              <a:r>
                <a:rPr lang="zh-CN" altLang="en-US" sz="3600" b="1" dirty="0">
                  <a:solidFill>
                    <a:schemeClr val="accent1"/>
                  </a:solidFill>
                  <a:ea typeface="+mj-ea"/>
                </a:rPr>
                <a:t>题目</a:t>
              </a:r>
              <a:endParaRPr lang="en-US" altLang="zh-CN" sz="3600" b="1" dirty="0">
                <a:solidFill>
                  <a:schemeClr val="accent1"/>
                </a:solidFill>
                <a:ea typeface="+mj-ea"/>
              </a:endParaRPr>
            </a:p>
          </p:txBody>
        </p:sp>
      </p:grpSp>
      <p:sp>
        <p:nvSpPr>
          <p:cNvPr id="10" name="文本框 9"/>
          <p:cNvSpPr txBox="1"/>
          <p:nvPr/>
        </p:nvSpPr>
        <p:spPr>
          <a:xfrm>
            <a:off x="661024" y="2733002"/>
            <a:ext cx="5213002" cy="1476375"/>
          </a:xfrm>
          <a:prstGeom prst="rect">
            <a:avLst/>
          </a:prstGeom>
          <a:noFill/>
          <a:ln w="22225">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p:spPr>
        <p:txBody>
          <a:bodyPr wrap="square" rtlCol="0">
            <a:spAutoFit/>
          </a:bodyPr>
          <a:lstStyle/>
          <a:p>
            <a:pPr algn="ctr">
              <a:spcBef>
                <a:spcPts val="1200"/>
              </a:spcBef>
              <a:spcAft>
                <a:spcPts val="1200"/>
              </a:spcAft>
            </a:pPr>
            <a:r>
              <a:rPr lang="en-US" altLang="zh-CN" sz="3000" b="1" dirty="0">
                <a:solidFill>
                  <a:srgbClr val="90362D"/>
                </a:solidFill>
                <a:latin typeface="Times New Roman" panose="02020603050405020304" pitchFamily="18" charset="0"/>
                <a:ea typeface="楷体" panose="02010609060101010101" pitchFamily="49" charset="-122"/>
              </a:rPr>
              <a:t>基于风险短语自动抽取的上市公司风险识别方法及可视化研究</a:t>
            </a:r>
            <a:endParaRPr lang="zh-CN" altLang="en-US" sz="3000" b="1" dirty="0">
              <a:solidFill>
                <a:srgbClr val="90362D"/>
              </a:solidFill>
              <a:latin typeface="Times New Roman" panose="02020603050405020304" pitchFamily="18" charset="0"/>
              <a:ea typeface="楷体" panose="02010609060101010101" pitchFamily="49" charset="-122"/>
            </a:endParaRPr>
          </a:p>
        </p:txBody>
      </p:sp>
      <p:sp>
        <p:nvSpPr>
          <p:cNvPr id="415" name="任意多边形: 形状 414"/>
          <p:cNvSpPr/>
          <p:nvPr/>
        </p:nvSpPr>
        <p:spPr>
          <a:xfrm>
            <a:off x="8206675" y="2481693"/>
            <a:ext cx="3994847" cy="4374613"/>
          </a:xfrm>
          <a:custGeom>
            <a:avLst/>
            <a:gdLst>
              <a:gd name="connsiteX0" fmla="*/ 2474686 w 4014726"/>
              <a:gd name="connsiteY0" fmla="*/ 0 h 4397467"/>
              <a:gd name="connsiteX1" fmla="*/ 4014726 w 4014726"/>
              <a:gd name="connsiteY1" fmla="*/ 1540041 h 4397467"/>
              <a:gd name="connsiteX2" fmla="*/ 4014726 w 4014726"/>
              <a:gd name="connsiteY2" fmla="*/ 3409331 h 4397467"/>
              <a:gd name="connsiteX3" fmla="*/ 3026590 w 4014726"/>
              <a:gd name="connsiteY3" fmla="*/ 4397467 h 4397467"/>
              <a:gd name="connsiteX4" fmla="*/ 1922782 w 4014726"/>
              <a:gd name="connsiteY4" fmla="*/ 4397467 h 4397467"/>
              <a:gd name="connsiteX5" fmla="*/ 0 w 4014726"/>
              <a:gd name="connsiteY5" fmla="*/ 2474686 h 43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4726" h="4397467">
                <a:moveTo>
                  <a:pt x="2474686" y="0"/>
                </a:moveTo>
                <a:lnTo>
                  <a:pt x="4014726" y="1540041"/>
                </a:lnTo>
                <a:lnTo>
                  <a:pt x="4014726" y="3409331"/>
                </a:lnTo>
                <a:lnTo>
                  <a:pt x="3026590" y="4397467"/>
                </a:lnTo>
                <a:lnTo>
                  <a:pt x="1922782" y="4397467"/>
                </a:lnTo>
                <a:lnTo>
                  <a:pt x="0" y="2474686"/>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1" name="任意多边形: 形状 410"/>
          <p:cNvSpPr/>
          <p:nvPr/>
        </p:nvSpPr>
        <p:spPr>
          <a:xfrm>
            <a:off x="10661438" y="930155"/>
            <a:ext cx="1540086" cy="3079411"/>
          </a:xfrm>
          <a:custGeom>
            <a:avLst/>
            <a:gdLst>
              <a:gd name="connsiteX0" fmla="*/ 1540086 w 1540086"/>
              <a:gd name="connsiteY0" fmla="*/ 0 h 3080171"/>
              <a:gd name="connsiteX1" fmla="*/ 1540086 w 1540086"/>
              <a:gd name="connsiteY1" fmla="*/ 3080171 h 3080171"/>
              <a:gd name="connsiteX2" fmla="*/ 0 w 1540086"/>
              <a:gd name="connsiteY2" fmla="*/ 1540086 h 3080171"/>
            </a:gdLst>
            <a:ahLst/>
            <a:cxnLst>
              <a:cxn ang="0">
                <a:pos x="connsiteX0" y="connsiteY0"/>
              </a:cxn>
              <a:cxn ang="0">
                <a:pos x="connsiteX1" y="connsiteY1"/>
              </a:cxn>
              <a:cxn ang="0">
                <a:pos x="connsiteX2" y="connsiteY2"/>
              </a:cxn>
            </a:cxnLst>
            <a:rect l="l" t="t" r="r" b="b"/>
            <a:pathLst>
              <a:path w="1540086" h="3080171">
                <a:moveTo>
                  <a:pt x="1540086" y="0"/>
                </a:moveTo>
                <a:lnTo>
                  <a:pt x="1540086" y="3080171"/>
                </a:lnTo>
                <a:lnTo>
                  <a:pt x="0" y="1540086"/>
                </a:lnTo>
                <a:close/>
              </a:path>
            </a:pathLst>
          </a:cu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3" name="任意多边形: 形状 412"/>
          <p:cNvSpPr/>
          <p:nvPr/>
        </p:nvSpPr>
        <p:spPr>
          <a:xfrm>
            <a:off x="3257305" y="-7831"/>
            <a:ext cx="4949371" cy="2491840"/>
          </a:xfrm>
          <a:custGeom>
            <a:avLst/>
            <a:gdLst>
              <a:gd name="connsiteX0" fmla="*/ 17770 w 4949371"/>
              <a:gd name="connsiteY0" fmla="*/ 0 h 2492455"/>
              <a:gd name="connsiteX1" fmla="*/ 4931601 w 4949371"/>
              <a:gd name="connsiteY1" fmla="*/ 0 h 2492455"/>
              <a:gd name="connsiteX2" fmla="*/ 4949371 w 4949371"/>
              <a:gd name="connsiteY2" fmla="*/ 17770 h 2492455"/>
              <a:gd name="connsiteX3" fmla="*/ 2474686 w 4949371"/>
              <a:gd name="connsiteY3" fmla="*/ 2492455 h 2492455"/>
              <a:gd name="connsiteX4" fmla="*/ 0 w 4949371"/>
              <a:gd name="connsiteY4" fmla="*/ 17770 h 2492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9371" h="2492455">
                <a:moveTo>
                  <a:pt x="17770" y="0"/>
                </a:moveTo>
                <a:lnTo>
                  <a:pt x="4931601" y="0"/>
                </a:lnTo>
                <a:lnTo>
                  <a:pt x="4949371" y="17770"/>
                </a:lnTo>
                <a:lnTo>
                  <a:pt x="2474686" y="2492455"/>
                </a:lnTo>
                <a:lnTo>
                  <a:pt x="0" y="1777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7" name="任意多边形: 形状 416"/>
          <p:cNvSpPr/>
          <p:nvPr/>
        </p:nvSpPr>
        <p:spPr>
          <a:xfrm>
            <a:off x="1" y="5068208"/>
            <a:ext cx="1789793" cy="1789793"/>
          </a:xfrm>
          <a:custGeom>
            <a:avLst/>
            <a:gdLst>
              <a:gd name="connsiteX0" fmla="*/ 0 w 1789793"/>
              <a:gd name="connsiteY0" fmla="*/ 0 h 1789793"/>
              <a:gd name="connsiteX1" fmla="*/ 1789793 w 1789793"/>
              <a:gd name="connsiteY1" fmla="*/ 1789793 h 1789793"/>
              <a:gd name="connsiteX2" fmla="*/ 0 w 1789793"/>
              <a:gd name="connsiteY2" fmla="*/ 1789793 h 1789793"/>
            </a:gdLst>
            <a:ahLst/>
            <a:cxnLst>
              <a:cxn ang="0">
                <a:pos x="connsiteX0" y="connsiteY0"/>
              </a:cxn>
              <a:cxn ang="0">
                <a:pos x="connsiteX1" y="connsiteY1"/>
              </a:cxn>
              <a:cxn ang="0">
                <a:pos x="connsiteX2" y="connsiteY2"/>
              </a:cxn>
            </a:cxnLst>
            <a:rect l="l" t="t" r="r" b="b"/>
            <a:pathLst>
              <a:path w="1789793" h="1789793">
                <a:moveTo>
                  <a:pt x="0" y="0"/>
                </a:moveTo>
                <a:lnTo>
                  <a:pt x="1789793" y="1789793"/>
                </a:lnTo>
                <a:lnTo>
                  <a:pt x="0" y="1789793"/>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nvGrpSpPr>
          <p:cNvPr id="451" name="组合 450"/>
          <p:cNvGrpSpPr/>
          <p:nvPr/>
        </p:nvGrpSpPr>
        <p:grpSpPr>
          <a:xfrm>
            <a:off x="0" y="0"/>
            <a:ext cx="12205356" cy="6865832"/>
            <a:chOff x="0" y="0"/>
            <a:chExt cx="12205356" cy="6865832"/>
          </a:xfrm>
        </p:grpSpPr>
        <p:sp>
          <p:nvSpPr>
            <p:cNvPr id="38" name="任意多边形: 形状 37"/>
            <p:cNvSpPr/>
            <p:nvPr/>
          </p:nvSpPr>
          <p:spPr>
            <a:xfrm>
              <a:off x="8195578" y="0"/>
              <a:ext cx="4009778" cy="2486731"/>
            </a:xfrm>
            <a:custGeom>
              <a:avLst/>
              <a:gdLst>
                <a:gd name="connsiteX0" fmla="*/ 12046 w 4009778"/>
                <a:gd name="connsiteY0" fmla="*/ 0 h 2486731"/>
                <a:gd name="connsiteX1" fmla="*/ 4009778 w 4009778"/>
                <a:gd name="connsiteY1" fmla="*/ 0 h 2486731"/>
                <a:gd name="connsiteX2" fmla="*/ 4009778 w 4009778"/>
                <a:gd name="connsiteY2" fmla="*/ 951638 h 2486731"/>
                <a:gd name="connsiteX3" fmla="*/ 2474685 w 4009778"/>
                <a:gd name="connsiteY3" fmla="*/ 2486731 h 2486731"/>
                <a:gd name="connsiteX4" fmla="*/ 0 w 4009778"/>
                <a:gd name="connsiteY4" fmla="*/ 12046 h 248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9778" h="2486731">
                  <a:moveTo>
                    <a:pt x="12046" y="0"/>
                  </a:moveTo>
                  <a:lnTo>
                    <a:pt x="4009778" y="0"/>
                  </a:lnTo>
                  <a:lnTo>
                    <a:pt x="4009778" y="951638"/>
                  </a:lnTo>
                  <a:lnTo>
                    <a:pt x="2474685" y="2486731"/>
                  </a:lnTo>
                  <a:lnTo>
                    <a:pt x="0" y="12046"/>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 name="任意多边形: 形状 40"/>
            <p:cNvSpPr/>
            <p:nvPr/>
          </p:nvSpPr>
          <p:spPr>
            <a:xfrm>
              <a:off x="8206674" y="2489524"/>
              <a:ext cx="3994847" cy="4374613"/>
            </a:xfrm>
            <a:custGeom>
              <a:avLst/>
              <a:gdLst>
                <a:gd name="connsiteX0" fmla="*/ 2474686 w 4014726"/>
                <a:gd name="connsiteY0" fmla="*/ 0 h 4397467"/>
                <a:gd name="connsiteX1" fmla="*/ 4014726 w 4014726"/>
                <a:gd name="connsiteY1" fmla="*/ 1540041 h 4397467"/>
                <a:gd name="connsiteX2" fmla="*/ 4014726 w 4014726"/>
                <a:gd name="connsiteY2" fmla="*/ 3409331 h 4397467"/>
                <a:gd name="connsiteX3" fmla="*/ 3026590 w 4014726"/>
                <a:gd name="connsiteY3" fmla="*/ 4397467 h 4397467"/>
                <a:gd name="connsiteX4" fmla="*/ 1922782 w 4014726"/>
                <a:gd name="connsiteY4" fmla="*/ 4397467 h 4397467"/>
                <a:gd name="connsiteX5" fmla="*/ 0 w 4014726"/>
                <a:gd name="connsiteY5" fmla="*/ 2474686 h 43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4726" h="4397467">
                  <a:moveTo>
                    <a:pt x="2474686" y="0"/>
                  </a:moveTo>
                  <a:lnTo>
                    <a:pt x="4014726" y="1540041"/>
                  </a:lnTo>
                  <a:lnTo>
                    <a:pt x="4014726" y="3409331"/>
                  </a:lnTo>
                  <a:lnTo>
                    <a:pt x="3026590" y="4397467"/>
                  </a:lnTo>
                  <a:lnTo>
                    <a:pt x="1922782" y="4397467"/>
                  </a:lnTo>
                  <a:lnTo>
                    <a:pt x="0" y="2474686"/>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2" name="任意多边形: 形状 41"/>
            <p:cNvSpPr/>
            <p:nvPr/>
          </p:nvSpPr>
          <p:spPr>
            <a:xfrm>
              <a:off x="10661437" y="937986"/>
              <a:ext cx="1540086" cy="3079411"/>
            </a:xfrm>
            <a:custGeom>
              <a:avLst/>
              <a:gdLst>
                <a:gd name="connsiteX0" fmla="*/ 1540086 w 1540086"/>
                <a:gd name="connsiteY0" fmla="*/ 0 h 3080171"/>
                <a:gd name="connsiteX1" fmla="*/ 1540086 w 1540086"/>
                <a:gd name="connsiteY1" fmla="*/ 3080171 h 3080171"/>
                <a:gd name="connsiteX2" fmla="*/ 0 w 1540086"/>
                <a:gd name="connsiteY2" fmla="*/ 1540086 h 3080171"/>
              </a:gdLst>
              <a:ahLst/>
              <a:cxnLst>
                <a:cxn ang="0">
                  <a:pos x="connsiteX0" y="connsiteY0"/>
                </a:cxn>
                <a:cxn ang="0">
                  <a:pos x="connsiteX1" y="connsiteY1"/>
                </a:cxn>
                <a:cxn ang="0">
                  <a:pos x="connsiteX2" y="connsiteY2"/>
                </a:cxn>
              </a:cxnLst>
              <a:rect l="l" t="t" r="r" b="b"/>
              <a:pathLst>
                <a:path w="1540086" h="3080171">
                  <a:moveTo>
                    <a:pt x="1540086" y="0"/>
                  </a:moveTo>
                  <a:lnTo>
                    <a:pt x="1540086" y="3080171"/>
                  </a:lnTo>
                  <a:lnTo>
                    <a:pt x="0" y="1540086"/>
                  </a:lnTo>
                  <a:close/>
                </a:path>
              </a:pathLst>
            </a:cu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3" name="任意多边形: 形状 42"/>
            <p:cNvSpPr/>
            <p:nvPr/>
          </p:nvSpPr>
          <p:spPr>
            <a:xfrm>
              <a:off x="3257304" y="0"/>
              <a:ext cx="4949371" cy="2491840"/>
            </a:xfrm>
            <a:custGeom>
              <a:avLst/>
              <a:gdLst>
                <a:gd name="connsiteX0" fmla="*/ 17770 w 4949371"/>
                <a:gd name="connsiteY0" fmla="*/ 0 h 2492455"/>
                <a:gd name="connsiteX1" fmla="*/ 4931601 w 4949371"/>
                <a:gd name="connsiteY1" fmla="*/ 0 h 2492455"/>
                <a:gd name="connsiteX2" fmla="*/ 4949371 w 4949371"/>
                <a:gd name="connsiteY2" fmla="*/ 17770 h 2492455"/>
                <a:gd name="connsiteX3" fmla="*/ 2474686 w 4949371"/>
                <a:gd name="connsiteY3" fmla="*/ 2492455 h 2492455"/>
                <a:gd name="connsiteX4" fmla="*/ 0 w 4949371"/>
                <a:gd name="connsiteY4" fmla="*/ 17770 h 2492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9371" h="2492455">
                  <a:moveTo>
                    <a:pt x="17770" y="0"/>
                  </a:moveTo>
                  <a:lnTo>
                    <a:pt x="4931601" y="0"/>
                  </a:lnTo>
                  <a:lnTo>
                    <a:pt x="4949371" y="17770"/>
                  </a:lnTo>
                  <a:lnTo>
                    <a:pt x="2474686" y="2492455"/>
                  </a:lnTo>
                  <a:lnTo>
                    <a:pt x="0" y="1777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4" name="任意多边形: 形状 43"/>
            <p:cNvSpPr/>
            <p:nvPr/>
          </p:nvSpPr>
          <p:spPr>
            <a:xfrm>
              <a:off x="0" y="5076039"/>
              <a:ext cx="1789793" cy="1789793"/>
            </a:xfrm>
            <a:custGeom>
              <a:avLst/>
              <a:gdLst>
                <a:gd name="connsiteX0" fmla="*/ 0 w 1789793"/>
                <a:gd name="connsiteY0" fmla="*/ 0 h 1789793"/>
                <a:gd name="connsiteX1" fmla="*/ 1789793 w 1789793"/>
                <a:gd name="connsiteY1" fmla="*/ 1789793 h 1789793"/>
                <a:gd name="connsiteX2" fmla="*/ 0 w 1789793"/>
                <a:gd name="connsiteY2" fmla="*/ 1789793 h 1789793"/>
              </a:gdLst>
              <a:ahLst/>
              <a:cxnLst>
                <a:cxn ang="0">
                  <a:pos x="connsiteX0" y="connsiteY0"/>
                </a:cxn>
                <a:cxn ang="0">
                  <a:pos x="connsiteX1" y="connsiteY1"/>
                </a:cxn>
                <a:cxn ang="0">
                  <a:pos x="connsiteX2" y="connsiteY2"/>
                </a:cxn>
              </a:cxnLst>
              <a:rect l="l" t="t" r="r" b="b"/>
              <a:pathLst>
                <a:path w="1789793" h="1789793">
                  <a:moveTo>
                    <a:pt x="0" y="0"/>
                  </a:moveTo>
                  <a:lnTo>
                    <a:pt x="1789793" y="1789793"/>
                  </a:lnTo>
                  <a:lnTo>
                    <a:pt x="0" y="1789793"/>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grpSp>
        <p:nvGrpSpPr>
          <p:cNvPr id="50" name="组合 49"/>
          <p:cNvGrpSpPr/>
          <p:nvPr/>
        </p:nvGrpSpPr>
        <p:grpSpPr>
          <a:xfrm>
            <a:off x="1798896" y="4645156"/>
            <a:ext cx="1299529" cy="383540"/>
            <a:chOff x="3559604" y="4396835"/>
            <a:chExt cx="1299529" cy="383540"/>
          </a:xfrm>
        </p:grpSpPr>
        <p:pic>
          <p:nvPicPr>
            <p:cNvPr id="51" name="图片 50"/>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559604" y="4430418"/>
              <a:ext cx="357916" cy="332945"/>
            </a:xfrm>
            <a:prstGeom prst="rect">
              <a:avLst/>
            </a:prstGeom>
          </p:spPr>
        </p:pic>
        <p:sp>
          <p:nvSpPr>
            <p:cNvPr id="52" name="文本框 51"/>
            <p:cNvSpPr txBox="1"/>
            <p:nvPr/>
          </p:nvSpPr>
          <p:spPr>
            <a:xfrm>
              <a:off x="3938618" y="4396835"/>
              <a:ext cx="920515" cy="383540"/>
            </a:xfrm>
            <a:prstGeom prst="rect">
              <a:avLst/>
            </a:prstGeom>
            <a:noFill/>
          </p:spPr>
          <p:txBody>
            <a:bodyPr wrap="square">
              <a:spAutoFit/>
            </a:bodyPr>
            <a:lstStyle/>
            <a:p>
              <a:pPr algn="just"/>
              <a:r>
                <a:rPr lang="zh-CN" altLang="en-US" sz="1900" b="1" dirty="0">
                  <a:solidFill>
                    <a:srgbClr val="90362D"/>
                  </a:solidFill>
                  <a:latin typeface="Times New Roman" panose="02020603050405020304" pitchFamily="18" charset="0"/>
                  <a:ea typeface="楷体" panose="02010609060101010101" pitchFamily="49" charset="-122"/>
                  <a:cs typeface="Times New Roman" panose="02020603050405020304" pitchFamily="18" charset="0"/>
                </a:rPr>
                <a:t>杨长沛</a:t>
              </a:r>
              <a:endParaRPr lang="zh-CN" altLang="en-US" sz="1900" b="1" dirty="0">
                <a:solidFill>
                  <a:srgbClr val="90362D"/>
                </a:solidFill>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53" name="组合 52"/>
          <p:cNvGrpSpPr/>
          <p:nvPr/>
        </p:nvGrpSpPr>
        <p:grpSpPr>
          <a:xfrm>
            <a:off x="1781360" y="5217651"/>
            <a:ext cx="4415328" cy="398780"/>
            <a:chOff x="4902979" y="5573047"/>
            <a:chExt cx="4415328" cy="398780"/>
          </a:xfrm>
        </p:grpSpPr>
        <p:pic>
          <p:nvPicPr>
            <p:cNvPr id="54" name="图片 5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902979" y="5594779"/>
              <a:ext cx="357916" cy="357916"/>
            </a:xfrm>
            <a:prstGeom prst="rect">
              <a:avLst/>
            </a:prstGeom>
          </p:spPr>
        </p:pic>
        <p:sp>
          <p:nvSpPr>
            <p:cNvPr id="55" name="文本框 54"/>
            <p:cNvSpPr txBox="1"/>
            <p:nvPr/>
          </p:nvSpPr>
          <p:spPr>
            <a:xfrm>
              <a:off x="5323461" y="5573047"/>
              <a:ext cx="3994846" cy="398780"/>
            </a:xfrm>
            <a:prstGeom prst="rect">
              <a:avLst/>
            </a:prstGeom>
            <a:noFill/>
          </p:spPr>
          <p:txBody>
            <a:bodyPr wrap="square">
              <a:spAutoFit/>
            </a:bodyPr>
            <a:lstStyle/>
            <a:p>
              <a:pPr algn="just"/>
              <a:r>
                <a:rPr lang="en-US" altLang="zh-CN" sz="2000" b="1" dirty="0">
                  <a:solidFill>
                    <a:srgbClr val="90362D"/>
                  </a:solidFill>
                  <a:latin typeface="Times New Roman" panose="02020603050405020304" pitchFamily="18" charset="0"/>
                  <a:ea typeface="楷体" panose="02010609060101010101" pitchFamily="49" charset="-122"/>
                  <a:cs typeface="Times New Roman" panose="02020603050405020304" pitchFamily="18" charset="0"/>
                </a:rPr>
                <a:t>779260068@qq.com	</a:t>
              </a:r>
              <a:endParaRPr lang="en-US" altLang="zh-CN" sz="2000" b="1" dirty="0">
                <a:solidFill>
                  <a:srgbClr val="90362D"/>
                </a:solidFill>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63" name="组合 62"/>
          <p:cNvGrpSpPr/>
          <p:nvPr/>
        </p:nvGrpSpPr>
        <p:grpSpPr>
          <a:xfrm>
            <a:off x="1777897" y="5807311"/>
            <a:ext cx="2314213" cy="400110"/>
            <a:chOff x="4770423" y="6312381"/>
            <a:chExt cx="2314213" cy="400110"/>
          </a:xfrm>
        </p:grpSpPr>
        <p:sp>
          <p:nvSpPr>
            <p:cNvPr id="64" name="文本框 63"/>
            <p:cNvSpPr txBox="1"/>
            <p:nvPr/>
          </p:nvSpPr>
          <p:spPr>
            <a:xfrm>
              <a:off x="5194315" y="6312381"/>
              <a:ext cx="1890321" cy="383540"/>
            </a:xfrm>
            <a:prstGeom prst="rect">
              <a:avLst/>
            </a:prstGeom>
            <a:noFill/>
          </p:spPr>
          <p:txBody>
            <a:bodyPr wrap="square" rtlCol="0">
              <a:spAutoFit/>
            </a:bodyPr>
            <a:lstStyle/>
            <a:p>
              <a:pPr algn="just"/>
              <a:r>
                <a:rPr lang="en-US" altLang="zh-CN" sz="1900" b="1" dirty="0">
                  <a:solidFill>
                    <a:srgbClr val="90362D"/>
                  </a:solidFill>
                  <a:latin typeface="Times New Roman" panose="02020603050405020304" pitchFamily="18" charset="0"/>
                  <a:ea typeface="楷体" panose="02010609060101010101" pitchFamily="49" charset="-122"/>
                </a:rPr>
                <a:t>2021</a:t>
              </a:r>
              <a:r>
                <a:rPr lang="zh-CN" altLang="en-US" sz="1900" b="1" dirty="0">
                  <a:solidFill>
                    <a:srgbClr val="90362D"/>
                  </a:solidFill>
                  <a:latin typeface="Times New Roman" panose="02020603050405020304" pitchFamily="18" charset="0"/>
                  <a:ea typeface="楷体" panose="02010609060101010101" pitchFamily="49" charset="-122"/>
                </a:rPr>
                <a:t>年</a:t>
              </a:r>
              <a:r>
                <a:rPr lang="en-US" altLang="zh-CN" sz="1900" b="1" dirty="0">
                  <a:solidFill>
                    <a:srgbClr val="90362D"/>
                  </a:solidFill>
                  <a:latin typeface="Times New Roman" panose="02020603050405020304" pitchFamily="18" charset="0"/>
                  <a:ea typeface="楷体" panose="02010609060101010101" pitchFamily="49" charset="-122"/>
                </a:rPr>
                <a:t>10</a:t>
              </a:r>
              <a:r>
                <a:rPr lang="zh-CN" altLang="en-US" sz="1900" b="1" dirty="0">
                  <a:solidFill>
                    <a:srgbClr val="90362D"/>
                  </a:solidFill>
                  <a:latin typeface="Times New Roman" panose="02020603050405020304" pitchFamily="18" charset="0"/>
                  <a:ea typeface="楷体" panose="02010609060101010101" pitchFamily="49" charset="-122"/>
                </a:rPr>
                <a:t>月</a:t>
              </a:r>
              <a:r>
                <a:rPr lang="en-US" altLang="zh-CN" sz="1900" b="1" dirty="0">
                  <a:solidFill>
                    <a:srgbClr val="90362D"/>
                  </a:solidFill>
                  <a:latin typeface="Times New Roman" panose="02020603050405020304" pitchFamily="18" charset="0"/>
                  <a:ea typeface="楷体" panose="02010609060101010101" pitchFamily="49" charset="-122"/>
                </a:rPr>
                <a:t>10</a:t>
              </a:r>
              <a:r>
                <a:rPr lang="zh-CN" altLang="en-US" sz="1900" b="1" dirty="0">
                  <a:solidFill>
                    <a:srgbClr val="90362D"/>
                  </a:solidFill>
                  <a:latin typeface="Times New Roman" panose="02020603050405020304" pitchFamily="18" charset="0"/>
                  <a:ea typeface="楷体" panose="02010609060101010101" pitchFamily="49" charset="-122"/>
                </a:rPr>
                <a:t>日</a:t>
              </a:r>
              <a:endParaRPr lang="zh-CN" altLang="en-US" sz="1900" b="1" dirty="0">
                <a:solidFill>
                  <a:srgbClr val="90362D"/>
                </a:solidFill>
                <a:latin typeface="Times New Roman" panose="02020603050405020304" pitchFamily="18" charset="0"/>
                <a:ea typeface="楷体" panose="02010609060101010101" pitchFamily="49" charset="-122"/>
              </a:endParaRPr>
            </a:p>
          </p:txBody>
        </p:sp>
        <p:pic>
          <p:nvPicPr>
            <p:cNvPr id="65" name="图片 6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770423" y="6312381"/>
              <a:ext cx="400110" cy="40011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4"/>
                                        </p:tgtEl>
                                        <p:attrNameLst>
                                          <p:attrName>style.visibility</p:attrName>
                                        </p:attrNameLst>
                                      </p:cBhvr>
                                      <p:to>
                                        <p:strVal val="visible"/>
                                      </p:to>
                                    </p:set>
                                    <p:animEffect transition="in" filter="fade">
                                      <p:cBhvr>
                                        <p:cTn id="7" dur="500"/>
                                        <p:tgtEl>
                                          <p:spTgt spid="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6"/>
          <p:cNvSpPr txBox="1">
            <a:spLocks noChangeArrowheads="1"/>
          </p:cNvSpPr>
          <p:nvPr/>
        </p:nvSpPr>
        <p:spPr bwMode="auto">
          <a:xfrm>
            <a:off x="6150430" y="1956722"/>
            <a:ext cx="1374775" cy="144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8800" dirty="0">
                <a:ln w="76200">
                  <a:noFill/>
                  <a:miter lim="800000"/>
                </a:ln>
                <a:solidFill>
                  <a:srgbClr val="90362D"/>
                </a:solidFill>
                <a:latin typeface="Impact" panose="020B0806030902050204" pitchFamily="34" charset="0"/>
              </a:rPr>
              <a:t>03</a:t>
            </a:r>
            <a:endParaRPr lang="zh-CN" altLang="en-US" sz="8800" dirty="0">
              <a:ln w="76200">
                <a:noFill/>
                <a:miter lim="800000"/>
              </a:ln>
              <a:solidFill>
                <a:srgbClr val="90362D"/>
              </a:solidFill>
              <a:latin typeface="Impact" panose="020B0806030902050204" pitchFamily="34" charset="0"/>
            </a:endParaRPr>
          </a:p>
        </p:txBody>
      </p:sp>
      <p:sp>
        <p:nvSpPr>
          <p:cNvPr id="6" name="矩形 5"/>
          <p:cNvSpPr/>
          <p:nvPr/>
        </p:nvSpPr>
        <p:spPr bwMode="auto">
          <a:xfrm>
            <a:off x="7565010" y="2193836"/>
            <a:ext cx="3738880" cy="706755"/>
          </a:xfrm>
          <a:prstGeom prst="rect">
            <a:avLst/>
          </a:prstGeom>
        </p:spPr>
        <p:txBody>
          <a:bodyPr wrap="none">
            <a:spAutoFit/>
          </a:bodyPr>
          <a:lstStyle/>
          <a:p>
            <a:r>
              <a:rPr lang="zh-CN" sz="4000" b="1" dirty="0">
                <a:solidFill>
                  <a:schemeClr val="accent1"/>
                </a:solidFill>
              </a:rPr>
              <a:t>实验及结果分析</a:t>
            </a:r>
            <a:endParaRPr lang="zh-CN" sz="4000" b="1" dirty="0">
              <a:solidFill>
                <a:schemeClr val="accent1"/>
              </a:solidFill>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rcRect l="1163" r="1163"/>
          <a:stretch>
            <a:fillRect/>
          </a:stretch>
        </p:blipFill>
        <p:spPr>
          <a:xfrm>
            <a:off x="1527992" y="2193836"/>
            <a:ext cx="3555637" cy="3555637"/>
          </a:xfrm>
          <a:prstGeom prst="ellipse">
            <a:avLst/>
          </a:prstGeom>
        </p:spPr>
      </p:pic>
      <p:pic>
        <p:nvPicPr>
          <p:cNvPr id="3" name="图片 2"/>
          <p:cNvPicPr>
            <a:picLocks noChangeAspect="1"/>
          </p:cNvPicPr>
          <p:nvPr/>
        </p:nvPicPr>
        <p:blipFill>
          <a:blip r:embed="rId2"/>
          <a:stretch>
            <a:fillRect/>
          </a:stretch>
        </p:blipFill>
        <p:spPr>
          <a:xfrm>
            <a:off x="10839450" y="174625"/>
            <a:ext cx="1186815" cy="1209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4915535" cy="553085"/>
          </a:xfrm>
          <a:prstGeom prst="rect">
            <a:avLst/>
          </a:prstGeom>
          <a:noFill/>
        </p:spPr>
        <p:txBody>
          <a:bodyPr wrap="square">
            <a:spAutoFit/>
          </a:bodyPr>
          <a:lstStyle/>
          <a:p>
            <a:r>
              <a:rPr lang="zh-CN" sz="3000" b="1" dirty="0">
                <a:solidFill>
                  <a:srgbClr val="90362D"/>
                </a:solidFill>
                <a:latin typeface="Times New Roman" panose="02020603050405020304" pitchFamily="18" charset="0"/>
                <a:ea typeface="楷体" panose="02010609060101010101" pitchFamily="49" charset="-122"/>
              </a:rPr>
              <a:t>数据来源</a:t>
            </a:r>
            <a:endParaRPr lang="zh-CN" sz="3000" b="1" dirty="0">
              <a:solidFill>
                <a:srgbClr val="90362D"/>
              </a:solidFill>
              <a:latin typeface="Times New Roman" panose="02020603050405020304" pitchFamily="18" charset="0"/>
              <a:ea typeface="楷体" panose="02010609060101010101" pitchFamily="49" charset="-122"/>
            </a:endParaRPr>
          </a:p>
        </p:txBody>
      </p:sp>
      <p:sp>
        <p:nvSpPr>
          <p:cNvPr id="2" name="文本框 1"/>
          <p:cNvSpPr txBox="1"/>
          <p:nvPr/>
        </p:nvSpPr>
        <p:spPr>
          <a:xfrm>
            <a:off x="471805" y="1402080"/>
            <a:ext cx="10454640" cy="5077460"/>
          </a:xfrm>
          <a:prstGeom prst="rect">
            <a:avLst/>
          </a:prstGeom>
          <a:noFill/>
        </p:spPr>
        <p:txBody>
          <a:bodyPr wrap="square" rtlCol="0">
            <a:spAutoFit/>
          </a:bodyPr>
          <a:lstStyle/>
          <a:p>
            <a:pPr algn="just">
              <a:lnSpc>
                <a:spcPct val="150000"/>
              </a:lnSpc>
            </a:pPr>
            <a:r>
              <a:rPr lang="en-US" altLang="zh-CN" sz="2400" dirty="0">
                <a:latin typeface="楷体" panose="02010609060101010101" pitchFamily="49" charset="-122"/>
                <a:ea typeface="楷体" panose="02010609060101010101" pitchFamily="49" charset="-122"/>
              </a:rPr>
              <a:t>中国科学技术信息研究所自建上市公司年报数据库，包含沪深两市上市以来全部上市公司的年报数据。本文从上市公司年报数据库中选取沪深两市环保行业76家上市公司年报“风险因素”的文字描述字段，对此进行分析处理。中国科学技术信息研究所上市公司年报数据库在进行年报加工时，已经由人工抽取的方式完成了上市公司年报中风险因素的归类</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风险类别主要包括：供应商风险、顾客风险、技术风险、经济风险、潜在竞争对手风险、市场竞争风险、替代产品险、政治法律风险、其他风险等。本文实验中将年报数据库中每一类风险因素字段</a:t>
            </a:r>
            <a:r>
              <a:rPr lang="zh-CN" altLang="en-US" sz="2400" dirty="0">
                <a:latin typeface="楷体" panose="02010609060101010101" pitchFamily="49" charset="-122"/>
                <a:ea typeface="楷体" panose="02010609060101010101" pitchFamily="49" charset="-122"/>
              </a:rPr>
              <a:t>的</a:t>
            </a:r>
            <a:r>
              <a:rPr lang="en-US" altLang="zh-CN" sz="2400" dirty="0">
                <a:latin typeface="楷体" panose="02010609060101010101" pitchFamily="49" charset="-122"/>
                <a:ea typeface="楷体" panose="02010609060101010101" pitchFamily="49" charset="-122"/>
              </a:rPr>
              <a:t>内容构成初始的文本集合，分别以不同风险类别命名。</a:t>
            </a:r>
            <a:endParaRPr lang="zh-CN" altLang="en-US" sz="2400" dirty="0">
              <a:latin typeface="楷体" panose="02010609060101010101" pitchFamily="49" charset="-122"/>
              <a:ea typeface="楷体" panose="02010609060101010101" pitchFamily="49" charset="-122"/>
            </a:endParaRPr>
          </a:p>
        </p:txBody>
      </p:sp>
      <p:sp>
        <p:nvSpPr>
          <p:cNvPr id="4" name="文本框 3"/>
          <p:cNvSpPr txBox="1"/>
          <p:nvPr/>
        </p:nvSpPr>
        <p:spPr>
          <a:xfrm>
            <a:off x="11216640" y="6339840"/>
            <a:ext cx="721360" cy="369332"/>
          </a:xfrm>
          <a:prstGeom prst="rect">
            <a:avLst/>
          </a:prstGeom>
          <a:noFill/>
        </p:spPr>
        <p:txBody>
          <a:bodyPr wrap="square" rtlCol="0">
            <a:spAutoFit/>
          </a:bodyPr>
          <a:lstStyle/>
          <a:p>
            <a:r>
              <a:rPr lang="en-US" altLang="zh-CN" dirty="0"/>
              <a:t>4</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8460740" cy="553085"/>
          </a:xfrm>
          <a:prstGeom prst="rect">
            <a:avLst/>
          </a:prstGeom>
          <a:noFill/>
        </p:spPr>
        <p:txBody>
          <a:bodyPr wrap="square">
            <a:spAutoFit/>
          </a:bodyPr>
          <a:lstStyle/>
          <a:p>
            <a:r>
              <a:rPr lang="zh-CN" altLang="en-US" sz="3000" b="1" dirty="0">
                <a:solidFill>
                  <a:srgbClr val="90362D"/>
                </a:solidFill>
                <a:latin typeface="Times New Roman" panose="02020603050405020304" pitchFamily="18" charset="0"/>
                <a:ea typeface="楷体" panose="02010609060101010101" pitchFamily="49" charset="-122"/>
              </a:rPr>
              <a:t>基于多因素拟合的风险短语抽取结果及分析</a:t>
            </a:r>
            <a:endParaRPr lang="zh-CN" altLang="en-US" sz="3000" b="1" dirty="0">
              <a:solidFill>
                <a:srgbClr val="90362D"/>
              </a:solidFill>
              <a:latin typeface="Times New Roman" panose="02020603050405020304" pitchFamily="18" charset="0"/>
              <a:ea typeface="楷体" panose="02010609060101010101" pitchFamily="49" charset="-122"/>
            </a:endParaRPr>
          </a:p>
        </p:txBody>
      </p:sp>
      <p:sp>
        <p:nvSpPr>
          <p:cNvPr id="2" name="文本框 1"/>
          <p:cNvSpPr txBox="1"/>
          <p:nvPr/>
        </p:nvSpPr>
        <p:spPr>
          <a:xfrm>
            <a:off x="234950" y="2089785"/>
            <a:ext cx="5737860" cy="3784600"/>
          </a:xfrm>
          <a:prstGeom prst="rect">
            <a:avLst/>
          </a:prstGeom>
          <a:noFill/>
        </p:spPr>
        <p:txBody>
          <a:bodyPr wrap="square" rtlCol="0">
            <a:spAutoFit/>
          </a:bodyPr>
          <a:lstStyle/>
          <a:p>
            <a:pPr indent="0" algn="just">
              <a:lnSpc>
                <a:spcPct val="150000"/>
              </a:lnSpc>
              <a:buFont typeface="Wingdings" panose="05000000000000000000" pitchFamily="2" charset="2"/>
              <a:buNone/>
            </a:pPr>
            <a:r>
              <a:rPr lang="en-US" altLang="zh-CN" sz="2000" dirty="0">
                <a:latin typeface="楷体" panose="02010609060101010101" pitchFamily="49" charset="-122"/>
                <a:ea typeface="楷体" panose="02010609060101010101" pitchFamily="49" charset="-122"/>
              </a:rPr>
              <a:t>风险文本的预处理过程包括分词、去停用词、名词过滤、统计词频等，考虑到名词的文本表征能力和风险文本的特点，我们在对文本进行分词之后进行名词提取，在后续处理中将进行以名词为中心的风险短语抽取处理。对风险数据进行预处理之后，按照上述算法进行短语抽取。以“供应商风险”短语抽取为例，按照互信息、左熵、右熵、score值排序得到的短语抽取结果如表１所示。</a:t>
            </a:r>
            <a:endParaRPr lang="en-US" altLang="zh-CN" sz="2000" dirty="0">
              <a:latin typeface="楷体" panose="02010609060101010101" pitchFamily="49" charset="-122"/>
              <a:ea typeface="楷体" panose="02010609060101010101" pitchFamily="49" charset="-122"/>
            </a:endParaRPr>
          </a:p>
        </p:txBody>
      </p:sp>
      <p:sp>
        <p:nvSpPr>
          <p:cNvPr id="4" name="文本框 3"/>
          <p:cNvSpPr txBox="1"/>
          <p:nvPr/>
        </p:nvSpPr>
        <p:spPr>
          <a:xfrm>
            <a:off x="11216640" y="6339840"/>
            <a:ext cx="721360" cy="369332"/>
          </a:xfrm>
          <a:prstGeom prst="rect">
            <a:avLst/>
          </a:prstGeom>
          <a:noFill/>
        </p:spPr>
        <p:txBody>
          <a:bodyPr wrap="square" rtlCol="0">
            <a:spAutoFit/>
          </a:bodyPr>
          <a:lstStyle/>
          <a:p>
            <a:r>
              <a:rPr lang="en-US" altLang="zh-CN" dirty="0"/>
              <a:t>4</a:t>
            </a:r>
            <a:endParaRPr lang="zh-CN" altLang="en-US" dirty="0"/>
          </a:p>
        </p:txBody>
      </p:sp>
      <p:pic>
        <p:nvPicPr>
          <p:cNvPr id="5" name="图片 4"/>
          <p:cNvPicPr>
            <a:picLocks noChangeAspect="1"/>
          </p:cNvPicPr>
          <p:nvPr/>
        </p:nvPicPr>
        <p:blipFill>
          <a:blip r:embed="rId1"/>
          <a:stretch>
            <a:fillRect/>
          </a:stretch>
        </p:blipFill>
        <p:spPr>
          <a:xfrm>
            <a:off x="5873115" y="1675765"/>
            <a:ext cx="5313045" cy="43148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6329045" cy="553085"/>
          </a:xfrm>
          <a:prstGeom prst="rect">
            <a:avLst/>
          </a:prstGeom>
          <a:noFill/>
        </p:spPr>
        <p:txBody>
          <a:bodyPr wrap="square">
            <a:spAutoFit/>
          </a:bodyPr>
          <a:lstStyle/>
          <a:p>
            <a:r>
              <a:rPr lang="zh-CN" altLang="en-US" sz="3000" b="1" dirty="0">
                <a:solidFill>
                  <a:srgbClr val="90362D"/>
                </a:solidFill>
                <a:latin typeface="Times New Roman" panose="02020603050405020304" pitchFamily="18" charset="0"/>
                <a:ea typeface="楷体" panose="02010609060101010101" pitchFamily="49" charset="-122"/>
              </a:rPr>
              <a:t>基于短语与基于分词的抽取结果对比</a:t>
            </a:r>
            <a:endParaRPr lang="zh-CN" altLang="en-US" sz="3000" b="1" dirty="0">
              <a:solidFill>
                <a:srgbClr val="90362D"/>
              </a:solidFill>
              <a:latin typeface="Times New Roman" panose="02020603050405020304" pitchFamily="18" charset="0"/>
              <a:ea typeface="楷体" panose="02010609060101010101" pitchFamily="49" charset="-122"/>
            </a:endParaRPr>
          </a:p>
        </p:txBody>
      </p:sp>
      <p:sp>
        <p:nvSpPr>
          <p:cNvPr id="2" name="文本框 1"/>
          <p:cNvSpPr txBox="1"/>
          <p:nvPr/>
        </p:nvSpPr>
        <p:spPr>
          <a:xfrm>
            <a:off x="188595" y="2334895"/>
            <a:ext cx="6501130" cy="3415030"/>
          </a:xfrm>
          <a:prstGeom prst="rect">
            <a:avLst/>
          </a:prstGeom>
          <a:noFill/>
        </p:spPr>
        <p:txBody>
          <a:bodyPr wrap="square" rtlCol="0">
            <a:spAutoFit/>
          </a:bodyPr>
          <a:lstStyle/>
          <a:p>
            <a:pPr indent="0" algn="just">
              <a:lnSpc>
                <a:spcPct val="150000"/>
              </a:lnSpc>
              <a:buFont typeface="Wingdings" panose="05000000000000000000" pitchFamily="2" charset="2"/>
              <a:buNone/>
            </a:pPr>
            <a:r>
              <a:rPr lang="en-US" altLang="zh-CN" sz="2400" dirty="0">
                <a:latin typeface="楷体" panose="02010609060101010101" pitchFamily="49" charset="-122"/>
                <a:ea typeface="楷体" panose="02010609060101010101" pitchFamily="49" charset="-122"/>
              </a:rPr>
              <a:t>本节根据上节的短语抽取结果，按照词频进行过滤并选取top10的短语。以“供应商风险”与“政治法律风险”为例，将其结果与单纯基于分词与词频的方式得到的主题词进行对比，并统计了供应商风险中各主题短语的文档频率，以揭示其具体分布情况。结果如表2和表3所示。</a:t>
            </a:r>
            <a:endParaRPr lang="en-US" altLang="zh-CN" sz="2400" dirty="0">
              <a:latin typeface="楷体" panose="02010609060101010101" pitchFamily="49" charset="-122"/>
              <a:ea typeface="楷体" panose="02010609060101010101" pitchFamily="49" charset="-122"/>
            </a:endParaRPr>
          </a:p>
        </p:txBody>
      </p:sp>
      <p:sp>
        <p:nvSpPr>
          <p:cNvPr id="4" name="文本框 3"/>
          <p:cNvSpPr txBox="1"/>
          <p:nvPr/>
        </p:nvSpPr>
        <p:spPr>
          <a:xfrm>
            <a:off x="11216640" y="6339840"/>
            <a:ext cx="721360" cy="369332"/>
          </a:xfrm>
          <a:prstGeom prst="rect">
            <a:avLst/>
          </a:prstGeom>
          <a:noFill/>
        </p:spPr>
        <p:txBody>
          <a:bodyPr wrap="square" rtlCol="0">
            <a:spAutoFit/>
          </a:bodyPr>
          <a:lstStyle/>
          <a:p>
            <a:r>
              <a:rPr lang="en-US" altLang="zh-CN" dirty="0"/>
              <a:t>4</a:t>
            </a:r>
            <a:endParaRPr lang="zh-CN" altLang="en-US" dirty="0"/>
          </a:p>
        </p:txBody>
      </p:sp>
      <p:pic>
        <p:nvPicPr>
          <p:cNvPr id="6" name="图片 5"/>
          <p:cNvPicPr>
            <a:picLocks noChangeAspect="1"/>
          </p:cNvPicPr>
          <p:nvPr/>
        </p:nvPicPr>
        <p:blipFill>
          <a:blip r:embed="rId1"/>
          <a:stretch>
            <a:fillRect/>
          </a:stretch>
        </p:blipFill>
        <p:spPr>
          <a:xfrm>
            <a:off x="6750050" y="1898015"/>
            <a:ext cx="5070475" cy="42894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6329045" cy="553085"/>
          </a:xfrm>
          <a:prstGeom prst="rect">
            <a:avLst/>
          </a:prstGeom>
          <a:noFill/>
        </p:spPr>
        <p:txBody>
          <a:bodyPr wrap="square">
            <a:spAutoFit/>
          </a:bodyPr>
          <a:lstStyle/>
          <a:p>
            <a:r>
              <a:rPr lang="zh-CN" altLang="en-US" sz="3000" b="1" dirty="0">
                <a:solidFill>
                  <a:srgbClr val="90362D"/>
                </a:solidFill>
                <a:latin typeface="Times New Roman" panose="02020603050405020304" pitchFamily="18" charset="0"/>
                <a:ea typeface="楷体" panose="02010609060101010101" pitchFamily="49" charset="-122"/>
              </a:rPr>
              <a:t>基于短语与基于分词的抽取结果对比</a:t>
            </a:r>
            <a:endParaRPr lang="zh-CN" altLang="en-US" sz="3000" b="1" dirty="0">
              <a:solidFill>
                <a:srgbClr val="90362D"/>
              </a:solidFill>
              <a:latin typeface="Times New Roman" panose="02020603050405020304" pitchFamily="18" charset="0"/>
              <a:ea typeface="楷体" panose="02010609060101010101" pitchFamily="49" charset="-122"/>
            </a:endParaRPr>
          </a:p>
        </p:txBody>
      </p:sp>
      <p:sp>
        <p:nvSpPr>
          <p:cNvPr id="2" name="文本框 1"/>
          <p:cNvSpPr txBox="1"/>
          <p:nvPr/>
        </p:nvSpPr>
        <p:spPr>
          <a:xfrm>
            <a:off x="128270" y="1609090"/>
            <a:ext cx="5944235" cy="5077460"/>
          </a:xfrm>
          <a:prstGeom prst="rect">
            <a:avLst/>
          </a:prstGeom>
          <a:noFill/>
        </p:spPr>
        <p:txBody>
          <a:bodyPr wrap="square" rtlCol="0">
            <a:spAutoFit/>
          </a:bodyPr>
          <a:lstStyle/>
          <a:p>
            <a:pPr indent="0" algn="just">
              <a:lnSpc>
                <a:spcPct val="150000"/>
              </a:lnSpc>
              <a:buFont typeface="Wingdings" panose="05000000000000000000" pitchFamily="2" charset="2"/>
              <a:buNone/>
            </a:pPr>
            <a:r>
              <a:rPr lang="en-US" altLang="zh-CN" dirty="0">
                <a:latin typeface="楷体" panose="02010609060101010101" pitchFamily="49" charset="-122"/>
                <a:ea typeface="楷体" panose="02010609060101010101" pitchFamily="49" charset="-122"/>
              </a:rPr>
              <a:t>  在表3中，</a:t>
            </a:r>
            <a:r>
              <a:rPr lang="zh-CN" altLang="en-US" dirty="0">
                <a:latin typeface="楷体" panose="02010609060101010101" pitchFamily="49" charset="-122"/>
                <a:ea typeface="楷体" panose="02010609060101010101" pitchFamily="49" charset="-122"/>
              </a:rPr>
              <a:t>政治</a:t>
            </a:r>
            <a:r>
              <a:rPr lang="en-US" altLang="zh-CN" dirty="0">
                <a:latin typeface="楷体" panose="02010609060101010101" pitchFamily="49" charset="-122"/>
                <a:ea typeface="楷体" panose="02010609060101010101" pitchFamily="49" charset="-122"/>
              </a:rPr>
              <a:t>法律风险出现频率最高的主题词为“政策风险”、“宏观经济”、“国家政策”、“宏观经济政策”、“公司业务”等，结合原始文本，“政策风险”、“宏观政策风险”、“产业政策风险”等出现频率较髙的短语出现在公司年报风险文本的小标题处，而“国家政策”则主要出现在风险字段最后“避免和减少因国家政策变化对公司产生的不利影响”中</a:t>
            </a:r>
            <a:r>
              <a:rPr lang="zh-CN" altLang="en-US" dirty="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a:p>
            <a:pPr indent="0" algn="just">
              <a:lnSpc>
                <a:spcPct val="150000"/>
              </a:lnSpc>
              <a:buFont typeface="Wingdings" panose="05000000000000000000" pitchFamily="2" charset="2"/>
              <a:buNone/>
            </a:pPr>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 对比“政策”、“国家”、“风险”等词，其表达效果更好。在短语的文档频率统计中，“政策风险”、“宏观经济政策”、“产业政策”等短语的文档频率较高，其文档分布范围较广，这揭示了政治法律风险主要与国家政策相关。</a:t>
            </a:r>
            <a:endParaRPr lang="en-US" altLang="zh-CN" dirty="0">
              <a:latin typeface="楷体" panose="02010609060101010101" pitchFamily="49" charset="-122"/>
              <a:ea typeface="楷体" panose="02010609060101010101" pitchFamily="49" charset="-122"/>
            </a:endParaRPr>
          </a:p>
        </p:txBody>
      </p:sp>
      <p:sp>
        <p:nvSpPr>
          <p:cNvPr id="4" name="文本框 3"/>
          <p:cNvSpPr txBox="1"/>
          <p:nvPr/>
        </p:nvSpPr>
        <p:spPr>
          <a:xfrm>
            <a:off x="11216640" y="6339840"/>
            <a:ext cx="721360" cy="369332"/>
          </a:xfrm>
          <a:prstGeom prst="rect">
            <a:avLst/>
          </a:prstGeom>
          <a:noFill/>
        </p:spPr>
        <p:txBody>
          <a:bodyPr wrap="square" rtlCol="0">
            <a:spAutoFit/>
          </a:bodyPr>
          <a:lstStyle/>
          <a:p>
            <a:r>
              <a:rPr lang="en-US" altLang="zh-CN" dirty="0"/>
              <a:t>4</a:t>
            </a:r>
            <a:endParaRPr lang="zh-CN" altLang="en-US" dirty="0"/>
          </a:p>
        </p:txBody>
      </p:sp>
      <p:pic>
        <p:nvPicPr>
          <p:cNvPr id="5" name="图片 4"/>
          <p:cNvPicPr>
            <a:picLocks noChangeAspect="1"/>
          </p:cNvPicPr>
          <p:nvPr/>
        </p:nvPicPr>
        <p:blipFill>
          <a:blip r:embed="rId1"/>
          <a:stretch>
            <a:fillRect/>
          </a:stretch>
        </p:blipFill>
        <p:spPr>
          <a:xfrm>
            <a:off x="6218555" y="1718945"/>
            <a:ext cx="5276215" cy="4445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6329045" cy="553085"/>
          </a:xfrm>
          <a:prstGeom prst="rect">
            <a:avLst/>
          </a:prstGeom>
          <a:noFill/>
        </p:spPr>
        <p:txBody>
          <a:bodyPr wrap="square">
            <a:spAutoFit/>
          </a:bodyPr>
          <a:lstStyle/>
          <a:p>
            <a:r>
              <a:rPr lang="zh-CN" altLang="en-US" sz="3000" b="1" dirty="0">
                <a:solidFill>
                  <a:srgbClr val="90362D"/>
                </a:solidFill>
                <a:latin typeface="Times New Roman" panose="02020603050405020304" pitchFamily="18" charset="0"/>
                <a:ea typeface="楷体" panose="02010609060101010101" pitchFamily="49" charset="-122"/>
              </a:rPr>
              <a:t>风险短语云图</a:t>
            </a:r>
            <a:endParaRPr lang="zh-CN" altLang="en-US" sz="3000" b="1" dirty="0">
              <a:solidFill>
                <a:srgbClr val="90362D"/>
              </a:solidFill>
              <a:latin typeface="Times New Roman" panose="02020603050405020304" pitchFamily="18" charset="0"/>
              <a:ea typeface="楷体" panose="02010609060101010101" pitchFamily="49" charset="-122"/>
            </a:endParaRPr>
          </a:p>
        </p:txBody>
      </p:sp>
      <p:sp>
        <p:nvSpPr>
          <p:cNvPr id="2" name="文本框 1"/>
          <p:cNvSpPr txBox="1"/>
          <p:nvPr/>
        </p:nvSpPr>
        <p:spPr>
          <a:xfrm>
            <a:off x="163830" y="1226820"/>
            <a:ext cx="5944235" cy="4892675"/>
          </a:xfrm>
          <a:prstGeom prst="rect">
            <a:avLst/>
          </a:prstGeom>
          <a:noFill/>
        </p:spPr>
        <p:txBody>
          <a:bodyPr wrap="square" rtlCol="0">
            <a:spAutoFit/>
          </a:bodyPr>
          <a:lstStyle/>
          <a:p>
            <a:pPr indent="0" algn="just">
              <a:lnSpc>
                <a:spcPct val="150000"/>
              </a:lnSpc>
              <a:buFont typeface="Wingdings" panose="05000000000000000000" pitchFamily="2" charset="2"/>
              <a:buNone/>
            </a:pPr>
            <a:r>
              <a:rPr lang="en-US" altLang="zh-CN" sz="1600" dirty="0">
                <a:latin typeface="楷体" panose="02010609060101010101" pitchFamily="49" charset="-122"/>
                <a:ea typeface="楷体" panose="02010609060101010101" pitchFamily="49" charset="-122"/>
              </a:rPr>
              <a:t>  在本文采用JQCloud对抽取结果进行可视化展示。JQCloud是一款基于JQuery的标签云插件，它使用较少的HTML和CSS来构建多彩的标签云效果，综合应用字体大小、粗细、颜色三个视觉特征来表示关键词的重要程度的差异，其中，可以自定义字体的颜色和大小，也可以由插件随机生成</a:t>
            </a:r>
            <a:r>
              <a:rPr lang="zh-CN" altLang="en-US" sz="1600" dirty="0">
                <a:latin typeface="楷体" panose="02010609060101010101" pitchFamily="49" charset="-122"/>
                <a:ea typeface="楷体" panose="02010609060101010101" pitchFamily="49" charset="-122"/>
              </a:rPr>
              <a:t>。</a:t>
            </a:r>
            <a:r>
              <a:rPr lang="en-US" altLang="zh-CN" sz="1600" dirty="0">
                <a:latin typeface="楷体" panose="02010609060101010101" pitchFamily="49" charset="-122"/>
                <a:ea typeface="楷体" panose="02010609060101010101" pitchFamily="49" charset="-122"/>
              </a:rPr>
              <a:t>本文使用JQCloud对抽取结果进行可视化展示时，采用由插件随机生成的字体大小与颜色。在此之前，需要首先对抽取出的短语－词频文件进行预处理，通过程序将其文本处理为如下格式</a:t>
            </a:r>
            <a:r>
              <a:rPr lang="zh-CN" altLang="en-US" sz="1600" dirty="0">
                <a:latin typeface="楷体" panose="02010609060101010101" pitchFamily="49" charset="-122"/>
                <a:ea typeface="楷体" panose="02010609060101010101" pitchFamily="49" charset="-122"/>
              </a:rPr>
              <a:t>：</a:t>
            </a:r>
            <a:endParaRPr lang="zh-CN" altLang="en-US" sz="1600" dirty="0">
              <a:latin typeface="楷体" panose="02010609060101010101" pitchFamily="49" charset="-122"/>
              <a:ea typeface="楷体" panose="02010609060101010101" pitchFamily="49" charset="-122"/>
            </a:endParaRPr>
          </a:p>
          <a:p>
            <a:pPr indent="0" algn="just">
              <a:lnSpc>
                <a:spcPct val="150000"/>
              </a:lnSpc>
              <a:buFont typeface="Wingdings" panose="05000000000000000000" pitchFamily="2" charset="2"/>
              <a:buNone/>
            </a:pPr>
            <a:r>
              <a:rPr lang="en-US" altLang="zh-CN" sz="1600" dirty="0">
                <a:latin typeface="楷体" panose="02010609060101010101" pitchFamily="49" charset="-122"/>
                <a:ea typeface="楷体" panose="02010609060101010101" pitchFamily="49" charset="-122"/>
              </a:rPr>
              <a:t>｛＂text＂：＂原材料价格＂，”weight＂：16｝，</a:t>
            </a:r>
            <a:endParaRPr lang="en-US" altLang="zh-CN" sz="1600" dirty="0">
              <a:latin typeface="楷体" panose="02010609060101010101" pitchFamily="49" charset="-122"/>
              <a:ea typeface="楷体" panose="02010609060101010101" pitchFamily="49" charset="-122"/>
            </a:endParaRPr>
          </a:p>
          <a:p>
            <a:pPr indent="0" algn="just">
              <a:lnSpc>
                <a:spcPct val="150000"/>
              </a:lnSpc>
              <a:buFont typeface="Wingdings" panose="05000000000000000000" pitchFamily="2" charset="2"/>
              <a:buNone/>
            </a:pPr>
            <a:r>
              <a:rPr lang="en-US" altLang="zh-CN" sz="1600" dirty="0">
                <a:latin typeface="楷体" panose="02010609060101010101" pitchFamily="49" charset="-122"/>
                <a:ea typeface="楷体" panose="02010609060101010101" pitchFamily="49" charset="-122"/>
              </a:rPr>
              <a:t>｛＂</a:t>
            </a:r>
            <a:r>
              <a:rPr lang="en-US" altLang="zh-CN" sz="1600" dirty="0">
                <a:latin typeface="楷体" panose="02010609060101010101" pitchFamily="49" charset="-122"/>
                <a:ea typeface="楷体" panose="02010609060101010101" pitchFamily="49" charset="-122"/>
                <a:sym typeface="+mn-ea"/>
              </a:rPr>
              <a:t>text</a:t>
            </a:r>
            <a:r>
              <a:rPr lang="en-US" altLang="zh-CN" sz="1600" dirty="0">
                <a:latin typeface="楷体" panose="02010609060101010101" pitchFamily="49" charset="-122"/>
                <a:ea typeface="楷体" panose="02010609060101010101" pitchFamily="49" charset="-122"/>
              </a:rPr>
              <a:t>＂：”价格风险＇＂</a:t>
            </a:r>
            <a:r>
              <a:rPr lang="en-US" altLang="zh-CN" sz="1600" dirty="0">
                <a:latin typeface="楷体" panose="02010609060101010101" pitchFamily="49" charset="-122"/>
                <a:ea typeface="楷体" panose="02010609060101010101" pitchFamily="49" charset="-122"/>
                <a:sym typeface="+mn-ea"/>
              </a:rPr>
              <a:t>weight</a:t>
            </a:r>
            <a:r>
              <a:rPr lang="en-US" altLang="zh-CN" sz="1600" dirty="0">
                <a:latin typeface="楷体" panose="02010609060101010101" pitchFamily="49" charset="-122"/>
                <a:ea typeface="楷体" panose="02010609060101010101" pitchFamily="49" charset="-122"/>
              </a:rPr>
              <a:t>＂：13｝，</a:t>
            </a:r>
            <a:endParaRPr lang="en-US" altLang="zh-CN" sz="1600" dirty="0">
              <a:latin typeface="楷体" panose="02010609060101010101" pitchFamily="49" charset="-122"/>
              <a:ea typeface="楷体" panose="02010609060101010101" pitchFamily="49" charset="-122"/>
            </a:endParaRPr>
          </a:p>
          <a:p>
            <a:pPr indent="0" algn="just">
              <a:lnSpc>
                <a:spcPct val="150000"/>
              </a:lnSpc>
              <a:buFont typeface="Wingdings" panose="05000000000000000000" pitchFamily="2" charset="2"/>
              <a:buNone/>
            </a:pPr>
            <a:r>
              <a:rPr lang="en-US" altLang="zh-CN" sz="1600" dirty="0">
                <a:latin typeface="楷体" panose="02010609060101010101" pitchFamily="49" charset="-122"/>
                <a:ea typeface="楷体" panose="02010609060101010101" pitchFamily="49" charset="-122"/>
              </a:rPr>
              <a:t>｛＂</a:t>
            </a:r>
            <a:r>
              <a:rPr lang="en-US" altLang="zh-CN" sz="1600" dirty="0">
                <a:latin typeface="楷体" panose="02010609060101010101" pitchFamily="49" charset="-122"/>
                <a:ea typeface="楷体" panose="02010609060101010101" pitchFamily="49" charset="-122"/>
                <a:sym typeface="+mn-ea"/>
              </a:rPr>
              <a:t>text</a:t>
            </a:r>
            <a:r>
              <a:rPr lang="en-US" altLang="zh-CN" sz="1600" dirty="0">
                <a:latin typeface="楷体" panose="02010609060101010101" pitchFamily="49" charset="-122"/>
                <a:ea typeface="楷体" panose="02010609060101010101" pitchFamily="49" charset="-122"/>
              </a:rPr>
              <a:t>＂：＂非晶合金＂</a:t>
            </a:r>
            <a:r>
              <a:rPr lang="zh-CN" altLang="en-US" sz="1600" dirty="0">
                <a:latin typeface="楷体" panose="02010609060101010101" pitchFamily="49" charset="-122"/>
                <a:ea typeface="楷体" panose="02010609060101010101" pitchFamily="49" charset="-122"/>
              </a:rPr>
              <a:t>，</a:t>
            </a:r>
            <a:r>
              <a:rPr lang="en-US" altLang="zh-CN" sz="1600" dirty="0">
                <a:latin typeface="楷体" panose="02010609060101010101" pitchFamily="49" charset="-122"/>
                <a:ea typeface="楷体" panose="02010609060101010101" pitchFamily="49" charset="-122"/>
                <a:sym typeface="+mn-ea"/>
              </a:rPr>
              <a:t>＂weight</a:t>
            </a:r>
            <a:r>
              <a:rPr lang="en-US" altLang="zh-CN" sz="1600" dirty="0">
                <a:latin typeface="楷体" panose="02010609060101010101" pitchFamily="49" charset="-122"/>
                <a:ea typeface="楷体" panose="02010609060101010101" pitchFamily="49" charset="-122"/>
              </a:rPr>
              <a:t>＂：10｝</a:t>
            </a:r>
            <a:endParaRPr lang="en-US" altLang="zh-CN" sz="1600" dirty="0">
              <a:latin typeface="楷体" panose="02010609060101010101" pitchFamily="49" charset="-122"/>
              <a:ea typeface="楷体" panose="02010609060101010101" pitchFamily="49" charset="-122"/>
            </a:endParaRPr>
          </a:p>
          <a:p>
            <a:pPr indent="0" algn="just">
              <a:lnSpc>
                <a:spcPct val="150000"/>
              </a:lnSpc>
              <a:buFont typeface="Wingdings" panose="05000000000000000000" pitchFamily="2" charset="2"/>
              <a:buNone/>
            </a:pPr>
            <a:r>
              <a:rPr lang="en-US" altLang="zh-CN" sz="1600" dirty="0">
                <a:latin typeface="楷体" panose="02010609060101010101" pitchFamily="49" charset="-122"/>
                <a:ea typeface="楷体" panose="02010609060101010101" pitchFamily="49" charset="-122"/>
              </a:rPr>
              <a:t>  最后进行可视化处理。以“供应商风险词云图”与“政治法律风险词云图”为例，结果如图２和图３所示。</a:t>
            </a:r>
            <a:endParaRPr lang="en-US" altLang="zh-CN" sz="1600" dirty="0">
              <a:latin typeface="楷体" panose="02010609060101010101" pitchFamily="49" charset="-122"/>
              <a:ea typeface="楷体" panose="02010609060101010101" pitchFamily="49" charset="-122"/>
            </a:endParaRPr>
          </a:p>
        </p:txBody>
      </p:sp>
      <p:sp>
        <p:nvSpPr>
          <p:cNvPr id="4" name="文本框 3"/>
          <p:cNvSpPr txBox="1"/>
          <p:nvPr/>
        </p:nvSpPr>
        <p:spPr>
          <a:xfrm>
            <a:off x="11216640" y="6339840"/>
            <a:ext cx="721360" cy="369332"/>
          </a:xfrm>
          <a:prstGeom prst="rect">
            <a:avLst/>
          </a:prstGeom>
          <a:noFill/>
        </p:spPr>
        <p:txBody>
          <a:bodyPr wrap="square" rtlCol="0">
            <a:spAutoFit/>
          </a:bodyPr>
          <a:lstStyle/>
          <a:p>
            <a:r>
              <a:rPr lang="en-US" altLang="zh-CN" dirty="0"/>
              <a:t>4</a:t>
            </a:r>
            <a:endParaRPr lang="zh-CN" altLang="en-US" dirty="0"/>
          </a:p>
        </p:txBody>
      </p:sp>
      <p:pic>
        <p:nvPicPr>
          <p:cNvPr id="6" name="图片 5"/>
          <p:cNvPicPr>
            <a:picLocks noChangeAspect="1"/>
          </p:cNvPicPr>
          <p:nvPr/>
        </p:nvPicPr>
        <p:blipFill>
          <a:blip r:embed="rId1"/>
          <a:stretch>
            <a:fillRect/>
          </a:stretch>
        </p:blipFill>
        <p:spPr>
          <a:xfrm>
            <a:off x="6887845" y="1247140"/>
            <a:ext cx="3920490" cy="2586355"/>
          </a:xfrm>
          <a:prstGeom prst="rect">
            <a:avLst/>
          </a:prstGeom>
        </p:spPr>
      </p:pic>
      <p:pic>
        <p:nvPicPr>
          <p:cNvPr id="7" name="图片 6"/>
          <p:cNvPicPr>
            <a:picLocks noChangeAspect="1"/>
          </p:cNvPicPr>
          <p:nvPr/>
        </p:nvPicPr>
        <p:blipFill>
          <a:blip r:embed="rId2"/>
          <a:stretch>
            <a:fillRect/>
          </a:stretch>
        </p:blipFill>
        <p:spPr>
          <a:xfrm>
            <a:off x="6774815" y="3929380"/>
            <a:ext cx="3906520" cy="24936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6"/>
          <p:cNvSpPr txBox="1">
            <a:spLocks noChangeArrowheads="1"/>
          </p:cNvSpPr>
          <p:nvPr/>
        </p:nvSpPr>
        <p:spPr bwMode="auto">
          <a:xfrm>
            <a:off x="6150430" y="1956722"/>
            <a:ext cx="1340485" cy="144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8800" dirty="0">
                <a:ln w="76200">
                  <a:noFill/>
                  <a:miter lim="800000"/>
                </a:ln>
                <a:solidFill>
                  <a:srgbClr val="90362D"/>
                </a:solidFill>
                <a:latin typeface="Impact" panose="020B0806030902050204" pitchFamily="34" charset="0"/>
              </a:rPr>
              <a:t>04</a:t>
            </a:r>
            <a:endParaRPr lang="zh-CN" altLang="en-US" sz="8800" dirty="0">
              <a:ln w="76200">
                <a:noFill/>
                <a:miter lim="800000"/>
              </a:ln>
              <a:solidFill>
                <a:srgbClr val="90362D"/>
              </a:solidFill>
              <a:latin typeface="Impact" panose="020B0806030902050204" pitchFamily="34" charset="0"/>
            </a:endParaRPr>
          </a:p>
        </p:txBody>
      </p:sp>
      <p:sp>
        <p:nvSpPr>
          <p:cNvPr id="6" name="矩形 5"/>
          <p:cNvSpPr/>
          <p:nvPr/>
        </p:nvSpPr>
        <p:spPr bwMode="auto">
          <a:xfrm>
            <a:off x="7565010" y="2193836"/>
            <a:ext cx="1198880" cy="706755"/>
          </a:xfrm>
          <a:prstGeom prst="rect">
            <a:avLst/>
          </a:prstGeom>
        </p:spPr>
        <p:txBody>
          <a:bodyPr wrap="none">
            <a:spAutoFit/>
          </a:bodyPr>
          <a:lstStyle/>
          <a:p>
            <a:r>
              <a:rPr lang="zh-CN" sz="4000" b="1" dirty="0">
                <a:solidFill>
                  <a:schemeClr val="accent1"/>
                </a:solidFill>
              </a:rPr>
              <a:t>结论</a:t>
            </a:r>
            <a:endParaRPr lang="zh-CN" sz="4000" b="1" dirty="0">
              <a:solidFill>
                <a:schemeClr val="accent1"/>
              </a:solidFill>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rcRect t="575" b="575"/>
          <a:stretch>
            <a:fillRect/>
          </a:stretch>
        </p:blipFill>
        <p:spPr>
          <a:xfrm>
            <a:off x="1527992" y="2193836"/>
            <a:ext cx="3555637" cy="3555637"/>
          </a:xfrm>
          <a:prstGeom prst="ellipse">
            <a:avLst/>
          </a:prstGeom>
        </p:spPr>
      </p:pic>
      <p:pic>
        <p:nvPicPr>
          <p:cNvPr id="3" name="图片 2"/>
          <p:cNvPicPr>
            <a:picLocks noChangeAspect="1"/>
          </p:cNvPicPr>
          <p:nvPr/>
        </p:nvPicPr>
        <p:blipFill>
          <a:blip r:embed="rId2"/>
          <a:stretch>
            <a:fillRect/>
          </a:stretch>
        </p:blipFill>
        <p:spPr>
          <a:xfrm>
            <a:off x="10839450" y="174625"/>
            <a:ext cx="1186815" cy="1209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4599305" cy="553085"/>
          </a:xfrm>
          <a:prstGeom prst="rect">
            <a:avLst/>
          </a:prstGeom>
          <a:noFill/>
        </p:spPr>
        <p:txBody>
          <a:bodyPr wrap="square">
            <a:spAutoFit/>
          </a:bodyPr>
          <a:lstStyle/>
          <a:p>
            <a:r>
              <a:rPr lang="zh-CN" sz="3000" b="1" dirty="0">
                <a:solidFill>
                  <a:srgbClr val="90362D"/>
                </a:solidFill>
                <a:latin typeface="Times New Roman" panose="02020603050405020304" pitchFamily="18" charset="0"/>
                <a:ea typeface="楷体" panose="02010609060101010101" pitchFamily="49" charset="-122"/>
              </a:rPr>
              <a:t>结论</a:t>
            </a:r>
            <a:endParaRPr lang="zh-CN" sz="3000" b="1" dirty="0">
              <a:solidFill>
                <a:srgbClr val="90362D"/>
              </a:solidFill>
              <a:latin typeface="Times New Roman" panose="02020603050405020304" pitchFamily="18" charset="0"/>
              <a:ea typeface="楷体" panose="02010609060101010101" pitchFamily="49" charset="-122"/>
            </a:endParaRPr>
          </a:p>
        </p:txBody>
      </p:sp>
      <p:sp>
        <p:nvSpPr>
          <p:cNvPr id="6" name="文本框 5"/>
          <p:cNvSpPr txBox="1"/>
          <p:nvPr/>
        </p:nvSpPr>
        <p:spPr>
          <a:xfrm>
            <a:off x="11216640" y="6339840"/>
            <a:ext cx="721360" cy="369332"/>
          </a:xfrm>
          <a:prstGeom prst="rect">
            <a:avLst/>
          </a:prstGeom>
          <a:noFill/>
        </p:spPr>
        <p:txBody>
          <a:bodyPr wrap="square" rtlCol="0">
            <a:spAutoFit/>
          </a:bodyPr>
          <a:lstStyle/>
          <a:p>
            <a:r>
              <a:rPr lang="en-US" altLang="zh-CN" dirty="0"/>
              <a:t>5</a:t>
            </a:r>
            <a:endParaRPr lang="zh-CN" altLang="en-US" dirty="0"/>
          </a:p>
        </p:txBody>
      </p:sp>
      <p:sp>
        <p:nvSpPr>
          <p:cNvPr id="2" name="文本框 1"/>
          <p:cNvSpPr txBox="1"/>
          <p:nvPr/>
        </p:nvSpPr>
        <p:spPr>
          <a:xfrm>
            <a:off x="661035" y="1568450"/>
            <a:ext cx="10649585" cy="4707890"/>
          </a:xfrm>
          <a:prstGeom prst="rect">
            <a:avLst/>
          </a:prstGeom>
          <a:noFill/>
        </p:spPr>
        <p:txBody>
          <a:bodyPr wrap="square" rtlCol="0">
            <a:spAutoFit/>
          </a:bodyPr>
          <a:p>
            <a:pPr indent="0">
              <a:lnSpc>
                <a:spcPct val="150000"/>
              </a:lnSpc>
              <a:buFont typeface="Wingdings" panose="05000000000000000000" pitchFamily="2" charset="2"/>
              <a:buNone/>
            </a:pP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本文采用基于多因素拟合的短语提取技术对沪深两市环保行业</a:t>
            </a:r>
            <a:r>
              <a:rPr lang="en-US" altLang="zh-CN" sz="2000" dirty="0">
                <a:latin typeface="楷体" panose="02010609060101010101" pitchFamily="49" charset="-122"/>
                <a:ea typeface="楷体" panose="02010609060101010101" pitchFamily="49" charset="-122"/>
              </a:rPr>
              <a:t>76</a:t>
            </a:r>
            <a:r>
              <a:rPr lang="zh-CN" altLang="en-US" sz="2000" dirty="0">
                <a:latin typeface="楷体" panose="02010609060101010101" pitchFamily="49" charset="-122"/>
                <a:ea typeface="楷体" panose="02010609060101010101" pitchFamily="49" charset="-122"/>
              </a:rPr>
              <a:t>家上市公司年报中的风险字段进行分析，并进行主题可视化展示。文中所采用的上市公司风险评估方法的优势在于：相对于单个词而言，作为整体的短语携带的信息比其组成词语的总和更多，能够更为丰富地展示不同种类风险的具体表现和语义内容。抽取结果可视化表示使得界面对于用户而言更加直观、友好，更方便研究者发现数据内部隐藏的信息及规律。</a:t>
            </a:r>
            <a:endParaRPr lang="zh-CN" altLang="en-US" sz="2000" dirty="0">
              <a:latin typeface="楷体" panose="02010609060101010101" pitchFamily="49" charset="-122"/>
              <a:ea typeface="楷体" panose="02010609060101010101" pitchFamily="49" charset="-122"/>
            </a:endParaRPr>
          </a:p>
          <a:p>
            <a:pPr indent="0">
              <a:lnSpc>
                <a:spcPct val="150000"/>
              </a:lnSpc>
              <a:buFont typeface="Wingdings" panose="05000000000000000000" pitchFamily="2" charset="2"/>
              <a:buNone/>
            </a:pPr>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本文也存在一些待改进的地方：基于多因素拟合的短语提取技术还尚未完善，只能根据熵值、互信息值等提取出可能的短语，而不能很好地识别噪声词，因此，该方法需要进行进一步的改进。词云图的可视化方式较为单一，需要添加其他因素或者可视化方式如热力图等对处理结果进行展示。</a:t>
            </a:r>
            <a:endParaRPr lang="zh-CN" altLang="en-US" sz="2000" dirty="0">
              <a:latin typeface="楷体" panose="02010609060101010101" pitchFamily="49" charset="-122"/>
              <a:ea typeface="楷体" panose="02010609060101010101" pitchFamily="49" charset="-122"/>
            </a:endParaRPr>
          </a:p>
          <a:p>
            <a:pPr indent="0">
              <a:lnSpc>
                <a:spcPct val="150000"/>
              </a:lnSpc>
              <a:buFont typeface="Wingdings" panose="05000000000000000000" pitchFamily="2" charset="2"/>
              <a:buNone/>
            </a:pPr>
            <a:endParaRPr lang="zh-CN" altLang="en-US" sz="2000" dirty="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占位符 22"/>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1081" r="1081"/>
          <a:stretch>
            <a:fillRect/>
          </a:stretch>
        </p:blipFill>
        <p:spPr/>
      </p:pic>
      <p:sp>
        <p:nvSpPr>
          <p:cNvPr id="414" name="任意多边形: 形状 413"/>
          <p:cNvSpPr/>
          <p:nvPr/>
        </p:nvSpPr>
        <p:spPr>
          <a:xfrm>
            <a:off x="8195579" y="-7831"/>
            <a:ext cx="4009778" cy="2486731"/>
          </a:xfrm>
          <a:custGeom>
            <a:avLst/>
            <a:gdLst>
              <a:gd name="connsiteX0" fmla="*/ 12046 w 4009778"/>
              <a:gd name="connsiteY0" fmla="*/ 0 h 2486731"/>
              <a:gd name="connsiteX1" fmla="*/ 4009778 w 4009778"/>
              <a:gd name="connsiteY1" fmla="*/ 0 h 2486731"/>
              <a:gd name="connsiteX2" fmla="*/ 4009778 w 4009778"/>
              <a:gd name="connsiteY2" fmla="*/ 951638 h 2486731"/>
              <a:gd name="connsiteX3" fmla="*/ 2474685 w 4009778"/>
              <a:gd name="connsiteY3" fmla="*/ 2486731 h 2486731"/>
              <a:gd name="connsiteX4" fmla="*/ 0 w 4009778"/>
              <a:gd name="connsiteY4" fmla="*/ 12046 h 248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9778" h="2486731">
                <a:moveTo>
                  <a:pt x="12046" y="0"/>
                </a:moveTo>
                <a:lnTo>
                  <a:pt x="4009778" y="0"/>
                </a:lnTo>
                <a:lnTo>
                  <a:pt x="4009778" y="951638"/>
                </a:lnTo>
                <a:lnTo>
                  <a:pt x="2474685" y="2486731"/>
                </a:lnTo>
                <a:lnTo>
                  <a:pt x="0" y="12046"/>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5" name="任意多边形: 形状 414"/>
          <p:cNvSpPr/>
          <p:nvPr/>
        </p:nvSpPr>
        <p:spPr>
          <a:xfrm>
            <a:off x="8206675" y="2481693"/>
            <a:ext cx="3994847" cy="4374613"/>
          </a:xfrm>
          <a:custGeom>
            <a:avLst/>
            <a:gdLst>
              <a:gd name="connsiteX0" fmla="*/ 2474686 w 4014726"/>
              <a:gd name="connsiteY0" fmla="*/ 0 h 4397467"/>
              <a:gd name="connsiteX1" fmla="*/ 4014726 w 4014726"/>
              <a:gd name="connsiteY1" fmla="*/ 1540041 h 4397467"/>
              <a:gd name="connsiteX2" fmla="*/ 4014726 w 4014726"/>
              <a:gd name="connsiteY2" fmla="*/ 3409331 h 4397467"/>
              <a:gd name="connsiteX3" fmla="*/ 3026590 w 4014726"/>
              <a:gd name="connsiteY3" fmla="*/ 4397467 h 4397467"/>
              <a:gd name="connsiteX4" fmla="*/ 1922782 w 4014726"/>
              <a:gd name="connsiteY4" fmla="*/ 4397467 h 4397467"/>
              <a:gd name="connsiteX5" fmla="*/ 0 w 4014726"/>
              <a:gd name="connsiteY5" fmla="*/ 2474686 h 43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4726" h="4397467">
                <a:moveTo>
                  <a:pt x="2474686" y="0"/>
                </a:moveTo>
                <a:lnTo>
                  <a:pt x="4014726" y="1540041"/>
                </a:lnTo>
                <a:lnTo>
                  <a:pt x="4014726" y="3409331"/>
                </a:lnTo>
                <a:lnTo>
                  <a:pt x="3026590" y="4397467"/>
                </a:lnTo>
                <a:lnTo>
                  <a:pt x="1922782" y="4397467"/>
                </a:lnTo>
                <a:lnTo>
                  <a:pt x="0" y="2474686"/>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1" name="任意多边形: 形状 410"/>
          <p:cNvSpPr/>
          <p:nvPr/>
        </p:nvSpPr>
        <p:spPr>
          <a:xfrm>
            <a:off x="10661438" y="930155"/>
            <a:ext cx="1540086" cy="3079411"/>
          </a:xfrm>
          <a:custGeom>
            <a:avLst/>
            <a:gdLst>
              <a:gd name="connsiteX0" fmla="*/ 1540086 w 1540086"/>
              <a:gd name="connsiteY0" fmla="*/ 0 h 3080171"/>
              <a:gd name="connsiteX1" fmla="*/ 1540086 w 1540086"/>
              <a:gd name="connsiteY1" fmla="*/ 3080171 h 3080171"/>
              <a:gd name="connsiteX2" fmla="*/ 0 w 1540086"/>
              <a:gd name="connsiteY2" fmla="*/ 1540086 h 3080171"/>
            </a:gdLst>
            <a:ahLst/>
            <a:cxnLst>
              <a:cxn ang="0">
                <a:pos x="connsiteX0" y="connsiteY0"/>
              </a:cxn>
              <a:cxn ang="0">
                <a:pos x="connsiteX1" y="connsiteY1"/>
              </a:cxn>
              <a:cxn ang="0">
                <a:pos x="connsiteX2" y="connsiteY2"/>
              </a:cxn>
            </a:cxnLst>
            <a:rect l="l" t="t" r="r" b="b"/>
            <a:pathLst>
              <a:path w="1540086" h="3080171">
                <a:moveTo>
                  <a:pt x="1540086" y="0"/>
                </a:moveTo>
                <a:lnTo>
                  <a:pt x="1540086" y="3080171"/>
                </a:lnTo>
                <a:lnTo>
                  <a:pt x="0" y="1540086"/>
                </a:lnTo>
                <a:close/>
              </a:path>
            </a:pathLst>
          </a:cu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3" name="任意多边形: 形状 412"/>
          <p:cNvSpPr/>
          <p:nvPr/>
        </p:nvSpPr>
        <p:spPr>
          <a:xfrm>
            <a:off x="3257305" y="-7831"/>
            <a:ext cx="4949371" cy="2491840"/>
          </a:xfrm>
          <a:custGeom>
            <a:avLst/>
            <a:gdLst>
              <a:gd name="connsiteX0" fmla="*/ 17770 w 4949371"/>
              <a:gd name="connsiteY0" fmla="*/ 0 h 2492455"/>
              <a:gd name="connsiteX1" fmla="*/ 4931601 w 4949371"/>
              <a:gd name="connsiteY1" fmla="*/ 0 h 2492455"/>
              <a:gd name="connsiteX2" fmla="*/ 4949371 w 4949371"/>
              <a:gd name="connsiteY2" fmla="*/ 17770 h 2492455"/>
              <a:gd name="connsiteX3" fmla="*/ 2474686 w 4949371"/>
              <a:gd name="connsiteY3" fmla="*/ 2492455 h 2492455"/>
              <a:gd name="connsiteX4" fmla="*/ 0 w 4949371"/>
              <a:gd name="connsiteY4" fmla="*/ 17770 h 2492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9371" h="2492455">
                <a:moveTo>
                  <a:pt x="17770" y="0"/>
                </a:moveTo>
                <a:lnTo>
                  <a:pt x="4931601" y="0"/>
                </a:lnTo>
                <a:lnTo>
                  <a:pt x="4949371" y="17770"/>
                </a:lnTo>
                <a:lnTo>
                  <a:pt x="2474686" y="2492455"/>
                </a:lnTo>
                <a:lnTo>
                  <a:pt x="0" y="1777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7" name="任意多边形: 形状 416"/>
          <p:cNvSpPr/>
          <p:nvPr/>
        </p:nvSpPr>
        <p:spPr>
          <a:xfrm>
            <a:off x="1" y="5068208"/>
            <a:ext cx="1789793" cy="1789793"/>
          </a:xfrm>
          <a:custGeom>
            <a:avLst/>
            <a:gdLst>
              <a:gd name="connsiteX0" fmla="*/ 0 w 1789793"/>
              <a:gd name="connsiteY0" fmla="*/ 0 h 1789793"/>
              <a:gd name="connsiteX1" fmla="*/ 1789793 w 1789793"/>
              <a:gd name="connsiteY1" fmla="*/ 1789793 h 1789793"/>
              <a:gd name="connsiteX2" fmla="*/ 0 w 1789793"/>
              <a:gd name="connsiteY2" fmla="*/ 1789793 h 1789793"/>
            </a:gdLst>
            <a:ahLst/>
            <a:cxnLst>
              <a:cxn ang="0">
                <a:pos x="connsiteX0" y="connsiteY0"/>
              </a:cxn>
              <a:cxn ang="0">
                <a:pos x="connsiteX1" y="connsiteY1"/>
              </a:cxn>
              <a:cxn ang="0">
                <a:pos x="connsiteX2" y="connsiteY2"/>
              </a:cxn>
            </a:cxnLst>
            <a:rect l="l" t="t" r="r" b="b"/>
            <a:pathLst>
              <a:path w="1789793" h="1789793">
                <a:moveTo>
                  <a:pt x="0" y="0"/>
                </a:moveTo>
                <a:lnTo>
                  <a:pt x="1789793" y="1789793"/>
                </a:lnTo>
                <a:lnTo>
                  <a:pt x="0" y="1789793"/>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nvGrpSpPr>
          <p:cNvPr id="451" name="组合 450"/>
          <p:cNvGrpSpPr/>
          <p:nvPr/>
        </p:nvGrpSpPr>
        <p:grpSpPr>
          <a:xfrm>
            <a:off x="0" y="0"/>
            <a:ext cx="12205356" cy="6865832"/>
            <a:chOff x="0" y="0"/>
            <a:chExt cx="12205356" cy="6865832"/>
          </a:xfrm>
        </p:grpSpPr>
        <p:sp>
          <p:nvSpPr>
            <p:cNvPr id="38" name="任意多边形: 形状 37"/>
            <p:cNvSpPr/>
            <p:nvPr/>
          </p:nvSpPr>
          <p:spPr>
            <a:xfrm>
              <a:off x="8195578" y="0"/>
              <a:ext cx="4009778" cy="2486731"/>
            </a:xfrm>
            <a:custGeom>
              <a:avLst/>
              <a:gdLst>
                <a:gd name="connsiteX0" fmla="*/ 12046 w 4009778"/>
                <a:gd name="connsiteY0" fmla="*/ 0 h 2486731"/>
                <a:gd name="connsiteX1" fmla="*/ 4009778 w 4009778"/>
                <a:gd name="connsiteY1" fmla="*/ 0 h 2486731"/>
                <a:gd name="connsiteX2" fmla="*/ 4009778 w 4009778"/>
                <a:gd name="connsiteY2" fmla="*/ 951638 h 2486731"/>
                <a:gd name="connsiteX3" fmla="*/ 2474685 w 4009778"/>
                <a:gd name="connsiteY3" fmla="*/ 2486731 h 2486731"/>
                <a:gd name="connsiteX4" fmla="*/ 0 w 4009778"/>
                <a:gd name="connsiteY4" fmla="*/ 12046 h 248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9778" h="2486731">
                  <a:moveTo>
                    <a:pt x="12046" y="0"/>
                  </a:moveTo>
                  <a:lnTo>
                    <a:pt x="4009778" y="0"/>
                  </a:lnTo>
                  <a:lnTo>
                    <a:pt x="4009778" y="951638"/>
                  </a:lnTo>
                  <a:lnTo>
                    <a:pt x="2474685" y="2486731"/>
                  </a:lnTo>
                  <a:lnTo>
                    <a:pt x="0" y="12046"/>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 name="任意多边形: 形状 40"/>
            <p:cNvSpPr/>
            <p:nvPr/>
          </p:nvSpPr>
          <p:spPr>
            <a:xfrm>
              <a:off x="8206674" y="2489524"/>
              <a:ext cx="3994847" cy="4374613"/>
            </a:xfrm>
            <a:custGeom>
              <a:avLst/>
              <a:gdLst>
                <a:gd name="connsiteX0" fmla="*/ 2474686 w 4014726"/>
                <a:gd name="connsiteY0" fmla="*/ 0 h 4397467"/>
                <a:gd name="connsiteX1" fmla="*/ 4014726 w 4014726"/>
                <a:gd name="connsiteY1" fmla="*/ 1540041 h 4397467"/>
                <a:gd name="connsiteX2" fmla="*/ 4014726 w 4014726"/>
                <a:gd name="connsiteY2" fmla="*/ 3409331 h 4397467"/>
                <a:gd name="connsiteX3" fmla="*/ 3026590 w 4014726"/>
                <a:gd name="connsiteY3" fmla="*/ 4397467 h 4397467"/>
                <a:gd name="connsiteX4" fmla="*/ 1922782 w 4014726"/>
                <a:gd name="connsiteY4" fmla="*/ 4397467 h 4397467"/>
                <a:gd name="connsiteX5" fmla="*/ 0 w 4014726"/>
                <a:gd name="connsiteY5" fmla="*/ 2474686 h 43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4726" h="4397467">
                  <a:moveTo>
                    <a:pt x="2474686" y="0"/>
                  </a:moveTo>
                  <a:lnTo>
                    <a:pt x="4014726" y="1540041"/>
                  </a:lnTo>
                  <a:lnTo>
                    <a:pt x="4014726" y="3409331"/>
                  </a:lnTo>
                  <a:lnTo>
                    <a:pt x="3026590" y="4397467"/>
                  </a:lnTo>
                  <a:lnTo>
                    <a:pt x="1922782" y="4397467"/>
                  </a:lnTo>
                  <a:lnTo>
                    <a:pt x="0" y="2474686"/>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2" name="任意多边形: 形状 41"/>
            <p:cNvSpPr/>
            <p:nvPr/>
          </p:nvSpPr>
          <p:spPr>
            <a:xfrm>
              <a:off x="10661437" y="937986"/>
              <a:ext cx="1540086" cy="3079411"/>
            </a:xfrm>
            <a:custGeom>
              <a:avLst/>
              <a:gdLst>
                <a:gd name="connsiteX0" fmla="*/ 1540086 w 1540086"/>
                <a:gd name="connsiteY0" fmla="*/ 0 h 3080171"/>
                <a:gd name="connsiteX1" fmla="*/ 1540086 w 1540086"/>
                <a:gd name="connsiteY1" fmla="*/ 3080171 h 3080171"/>
                <a:gd name="connsiteX2" fmla="*/ 0 w 1540086"/>
                <a:gd name="connsiteY2" fmla="*/ 1540086 h 3080171"/>
              </a:gdLst>
              <a:ahLst/>
              <a:cxnLst>
                <a:cxn ang="0">
                  <a:pos x="connsiteX0" y="connsiteY0"/>
                </a:cxn>
                <a:cxn ang="0">
                  <a:pos x="connsiteX1" y="connsiteY1"/>
                </a:cxn>
                <a:cxn ang="0">
                  <a:pos x="connsiteX2" y="connsiteY2"/>
                </a:cxn>
              </a:cxnLst>
              <a:rect l="l" t="t" r="r" b="b"/>
              <a:pathLst>
                <a:path w="1540086" h="3080171">
                  <a:moveTo>
                    <a:pt x="1540086" y="0"/>
                  </a:moveTo>
                  <a:lnTo>
                    <a:pt x="1540086" y="3080171"/>
                  </a:lnTo>
                  <a:lnTo>
                    <a:pt x="0" y="1540086"/>
                  </a:lnTo>
                  <a:close/>
                </a:path>
              </a:pathLst>
            </a:cu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3" name="任意多边形: 形状 42"/>
            <p:cNvSpPr/>
            <p:nvPr/>
          </p:nvSpPr>
          <p:spPr>
            <a:xfrm>
              <a:off x="3257304" y="0"/>
              <a:ext cx="4949371" cy="2491840"/>
            </a:xfrm>
            <a:custGeom>
              <a:avLst/>
              <a:gdLst>
                <a:gd name="connsiteX0" fmla="*/ 17770 w 4949371"/>
                <a:gd name="connsiteY0" fmla="*/ 0 h 2492455"/>
                <a:gd name="connsiteX1" fmla="*/ 4931601 w 4949371"/>
                <a:gd name="connsiteY1" fmla="*/ 0 h 2492455"/>
                <a:gd name="connsiteX2" fmla="*/ 4949371 w 4949371"/>
                <a:gd name="connsiteY2" fmla="*/ 17770 h 2492455"/>
                <a:gd name="connsiteX3" fmla="*/ 2474686 w 4949371"/>
                <a:gd name="connsiteY3" fmla="*/ 2492455 h 2492455"/>
                <a:gd name="connsiteX4" fmla="*/ 0 w 4949371"/>
                <a:gd name="connsiteY4" fmla="*/ 17770 h 2492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9371" h="2492455">
                  <a:moveTo>
                    <a:pt x="17770" y="0"/>
                  </a:moveTo>
                  <a:lnTo>
                    <a:pt x="4931601" y="0"/>
                  </a:lnTo>
                  <a:lnTo>
                    <a:pt x="4949371" y="17770"/>
                  </a:lnTo>
                  <a:lnTo>
                    <a:pt x="2474686" y="2492455"/>
                  </a:lnTo>
                  <a:lnTo>
                    <a:pt x="0" y="1777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4" name="任意多边形: 形状 43"/>
            <p:cNvSpPr/>
            <p:nvPr/>
          </p:nvSpPr>
          <p:spPr>
            <a:xfrm>
              <a:off x="0" y="5076039"/>
              <a:ext cx="1789793" cy="1789793"/>
            </a:xfrm>
            <a:custGeom>
              <a:avLst/>
              <a:gdLst>
                <a:gd name="connsiteX0" fmla="*/ 0 w 1789793"/>
                <a:gd name="connsiteY0" fmla="*/ 0 h 1789793"/>
                <a:gd name="connsiteX1" fmla="*/ 1789793 w 1789793"/>
                <a:gd name="connsiteY1" fmla="*/ 1789793 h 1789793"/>
                <a:gd name="connsiteX2" fmla="*/ 0 w 1789793"/>
                <a:gd name="connsiteY2" fmla="*/ 1789793 h 1789793"/>
              </a:gdLst>
              <a:ahLst/>
              <a:cxnLst>
                <a:cxn ang="0">
                  <a:pos x="connsiteX0" y="connsiteY0"/>
                </a:cxn>
                <a:cxn ang="0">
                  <a:pos x="connsiteX1" y="connsiteY1"/>
                </a:cxn>
                <a:cxn ang="0">
                  <a:pos x="connsiteX2" y="connsiteY2"/>
                </a:cxn>
              </a:cxnLst>
              <a:rect l="l" t="t" r="r" b="b"/>
              <a:pathLst>
                <a:path w="1789793" h="1789793">
                  <a:moveTo>
                    <a:pt x="0" y="0"/>
                  </a:moveTo>
                  <a:lnTo>
                    <a:pt x="1789793" y="1789793"/>
                  </a:lnTo>
                  <a:lnTo>
                    <a:pt x="0" y="1789793"/>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sp>
        <p:nvSpPr>
          <p:cNvPr id="2" name="文本框 1"/>
          <p:cNvSpPr txBox="1"/>
          <p:nvPr/>
        </p:nvSpPr>
        <p:spPr>
          <a:xfrm>
            <a:off x="641025" y="2790400"/>
            <a:ext cx="5231876" cy="830997"/>
          </a:xfrm>
          <a:prstGeom prst="rect">
            <a:avLst/>
          </a:prstGeom>
          <a:noFill/>
        </p:spPr>
        <p:txBody>
          <a:bodyPr wrap="square" rtlCol="0">
            <a:spAutoFit/>
          </a:bodyPr>
          <a:lstStyle/>
          <a:p>
            <a:r>
              <a:rPr lang="zh-CN" altLang="en-US" sz="4800" dirty="0">
                <a:solidFill>
                  <a:srgbClr val="C00000"/>
                </a:solidFill>
                <a:latin typeface="华文新魏" panose="02010800040101010101" pitchFamily="2" charset="-122"/>
                <a:ea typeface="华文新魏" panose="02010800040101010101" pitchFamily="2" charset="-122"/>
              </a:rPr>
              <a:t>站在巨人的肩膀上</a:t>
            </a:r>
            <a:endParaRPr lang="zh-CN" altLang="en-US" sz="4800" dirty="0">
              <a:solidFill>
                <a:srgbClr val="C00000"/>
              </a:solidFill>
              <a:latin typeface="华文新魏" panose="02010800040101010101" pitchFamily="2" charset="-122"/>
              <a:ea typeface="华文新魏" panose="02010800040101010101" pitchFamily="2" charset="-122"/>
            </a:endParaRPr>
          </a:p>
        </p:txBody>
      </p:sp>
      <p:sp>
        <p:nvSpPr>
          <p:cNvPr id="30" name="文本框 29"/>
          <p:cNvSpPr txBox="1"/>
          <p:nvPr/>
        </p:nvSpPr>
        <p:spPr>
          <a:xfrm>
            <a:off x="614311" y="3630891"/>
            <a:ext cx="4938075" cy="1569660"/>
          </a:xfrm>
          <a:prstGeom prst="rect">
            <a:avLst/>
          </a:prstGeom>
          <a:noFill/>
        </p:spPr>
        <p:txBody>
          <a:bodyPr wrap="square" rtlCol="0">
            <a:spAutoFit/>
          </a:bodyPr>
          <a:lstStyle/>
          <a:p>
            <a:r>
              <a:rPr lang="zh-CN" altLang="en-US" sz="4800" dirty="0">
                <a:solidFill>
                  <a:srgbClr val="C00000"/>
                </a:solidFill>
                <a:latin typeface="华文新魏" panose="02010800040101010101" pitchFamily="2" charset="-122"/>
                <a:ea typeface="华文新魏" panose="02010800040101010101" pitchFamily="2" charset="-122"/>
              </a:rPr>
              <a:t>书山有路勤为径学海无涯苦作舟</a:t>
            </a:r>
            <a:endParaRPr lang="zh-CN" altLang="en-US" sz="4800" dirty="0">
              <a:solidFill>
                <a:srgbClr val="C00000"/>
              </a:solidFill>
              <a:latin typeface="华文新魏" panose="02010800040101010101" pitchFamily="2" charset="-122"/>
              <a:ea typeface="华文新魏" panose="02010800040101010101" pitchFamily="2" charset="-122"/>
            </a:endParaRPr>
          </a:p>
        </p:txBody>
      </p:sp>
      <p:sp>
        <p:nvSpPr>
          <p:cNvPr id="33" name="文本框 32"/>
          <p:cNvSpPr txBox="1"/>
          <p:nvPr/>
        </p:nvSpPr>
        <p:spPr>
          <a:xfrm>
            <a:off x="5050413" y="5523260"/>
            <a:ext cx="2820973" cy="830997"/>
          </a:xfrm>
          <a:prstGeom prst="rect">
            <a:avLst/>
          </a:prstGeom>
          <a:noFill/>
        </p:spPr>
        <p:txBody>
          <a:bodyPr wrap="square">
            <a:spAutoFit/>
          </a:bodyPr>
          <a:lstStyle/>
          <a:p>
            <a:r>
              <a:rPr lang="en-US" altLang="zh-CN" sz="4800" dirty="0">
                <a:solidFill>
                  <a:srgbClr val="C00000"/>
                </a:solidFill>
                <a:latin typeface="华文新魏" panose="02010800040101010101" pitchFamily="2" charset="-122"/>
                <a:ea typeface="华文新魏" panose="02010800040101010101" pitchFamily="2" charset="-122"/>
              </a:rPr>
              <a:t>THANKS</a:t>
            </a:r>
            <a:endParaRPr lang="zh-CN" altLang="en-US" sz="4800" dirty="0">
              <a:solidFill>
                <a:srgbClr val="C00000"/>
              </a:solidFill>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4"/>
                                        </p:tgtEl>
                                        <p:attrNameLst>
                                          <p:attrName>style.visibility</p:attrName>
                                        </p:attrNameLst>
                                      </p:cBhvr>
                                      <p:to>
                                        <p:strVal val="visible"/>
                                      </p:to>
                                    </p:set>
                                    <p:animEffect transition="in" filter="fade">
                                      <p:cBhvr>
                                        <p:cTn id="7" dur="500"/>
                                        <p:tgtEl>
                                          <p:spTgt spid="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descr="工作型5"/>
          <p:cNvPicPr>
            <a:picLocks noChangeAspect="1"/>
          </p:cNvPicPr>
          <p:nvPr/>
        </p:nvPicPr>
        <p:blipFill>
          <a:blip r:embed="rId1"/>
          <a:stretch>
            <a:fillRect/>
          </a:stretch>
        </p:blipFill>
        <p:spPr>
          <a:xfrm rot="16200000">
            <a:off x="-1399064" y="1386998"/>
            <a:ext cx="6857683" cy="4084320"/>
          </a:xfrm>
          <a:prstGeom prst="rect">
            <a:avLst/>
          </a:prstGeom>
        </p:spPr>
      </p:pic>
      <p:sp>
        <p:nvSpPr>
          <p:cNvPr id="53" name="矩形 52"/>
          <p:cNvSpPr/>
          <p:nvPr/>
        </p:nvSpPr>
        <p:spPr>
          <a:xfrm>
            <a:off x="-12065" y="0"/>
            <a:ext cx="4083685" cy="6858000"/>
          </a:xfrm>
          <a:prstGeom prst="rect">
            <a:avLst/>
          </a:prstGeom>
          <a:gradFill>
            <a:gsLst>
              <a:gs pos="0">
                <a:schemeClr val="accent1">
                  <a:lumMod val="5000"/>
                  <a:lumOff val="95000"/>
                  <a:alpha val="12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ea typeface="微软雅黑" panose="020B0503020204020204" charset="-122"/>
            </a:endParaRPr>
          </a:p>
        </p:txBody>
      </p:sp>
      <p:grpSp>
        <p:nvGrpSpPr>
          <p:cNvPr id="2" name="组合 1"/>
          <p:cNvGrpSpPr/>
          <p:nvPr/>
        </p:nvGrpSpPr>
        <p:grpSpPr>
          <a:xfrm>
            <a:off x="584530" y="2122716"/>
            <a:ext cx="2866671" cy="1483090"/>
            <a:chOff x="1819275" y="1143000"/>
            <a:chExt cx="2867025" cy="1483273"/>
          </a:xfrm>
        </p:grpSpPr>
        <p:sp>
          <p:nvSpPr>
            <p:cNvPr id="3" name="矩形 2"/>
            <p:cNvSpPr/>
            <p:nvPr/>
          </p:nvSpPr>
          <p:spPr>
            <a:xfrm>
              <a:off x="1819275" y="1143000"/>
              <a:ext cx="2590800" cy="126682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a:xfrm>
              <a:off x="2095500" y="1359448"/>
              <a:ext cx="2590800" cy="126682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1" dirty="0">
                <a:solidFill>
                  <a:srgbClr val="4EB796"/>
                </a:solidFill>
                <a:latin typeface="微软雅黑" panose="020B0503020204020204" charset="-122"/>
                <a:ea typeface="微软雅黑" panose="020B0503020204020204" charset="-122"/>
              </a:endParaRPr>
            </a:p>
          </p:txBody>
        </p:sp>
      </p:grpSp>
      <p:sp>
        <p:nvSpPr>
          <p:cNvPr id="19" name="文本框 18"/>
          <p:cNvSpPr txBox="1"/>
          <p:nvPr/>
        </p:nvSpPr>
        <p:spPr>
          <a:xfrm>
            <a:off x="632390" y="3782686"/>
            <a:ext cx="2949009" cy="675891"/>
          </a:xfrm>
          <a:prstGeom prst="rect">
            <a:avLst/>
          </a:prstGeom>
          <a:noFill/>
        </p:spPr>
        <p:txBody>
          <a:bodyPr wrap="square" rtlCol="0">
            <a:spAutoFit/>
          </a:bodyPr>
          <a:lstStyle/>
          <a:p>
            <a:pPr algn="ctr"/>
            <a:r>
              <a:rPr lang="en-US" altLang="zh-CN" sz="3790" dirty="0">
                <a:solidFill>
                  <a:schemeClr val="bg1"/>
                </a:solidFill>
                <a:latin typeface="Kozuka Gothic Pro M" panose="020B0700000000000000" pitchFamily="34" charset="-128"/>
                <a:ea typeface="Kozuka Gothic Pro M" panose="020B0700000000000000" pitchFamily="34" charset="-128"/>
              </a:rPr>
              <a:t>CONTENTS</a:t>
            </a:r>
            <a:endParaRPr lang="zh-CN" altLang="en-US" sz="3790" dirty="0">
              <a:solidFill>
                <a:schemeClr val="bg1"/>
              </a:solidFill>
              <a:latin typeface="Kozuka Gothic Pro M" panose="020B0700000000000000" pitchFamily="34" charset="-128"/>
              <a:ea typeface="Kozuka Gothic Pro M" panose="020B0700000000000000" pitchFamily="34" charset="-128"/>
            </a:endParaRPr>
          </a:p>
        </p:txBody>
      </p:sp>
      <p:sp>
        <p:nvSpPr>
          <p:cNvPr id="24" name="文本框 23"/>
          <p:cNvSpPr txBox="1"/>
          <p:nvPr/>
        </p:nvSpPr>
        <p:spPr>
          <a:xfrm>
            <a:off x="1084009" y="2340326"/>
            <a:ext cx="1867713" cy="1015663"/>
          </a:xfrm>
          <a:prstGeom prst="rect">
            <a:avLst/>
          </a:prstGeom>
          <a:noFill/>
        </p:spPr>
        <p:txBody>
          <a:bodyPr wrap="square" rtlCol="0">
            <a:spAutoFit/>
          </a:bodyPr>
          <a:lstStyle/>
          <a:p>
            <a:pPr algn="ctr"/>
            <a:r>
              <a:rPr lang="zh-CN" altLang="en-US" sz="6000" b="1" dirty="0">
                <a:solidFill>
                  <a:schemeClr val="bg1"/>
                </a:solidFill>
                <a:latin typeface="微软雅黑" panose="020B0503020204020204" charset="-122"/>
                <a:ea typeface="微软雅黑" panose="020B0503020204020204" charset="-122"/>
              </a:rPr>
              <a:t>目录</a:t>
            </a:r>
            <a:endParaRPr lang="zh-CN" altLang="en-US" sz="6000" b="1" dirty="0">
              <a:solidFill>
                <a:schemeClr val="bg1"/>
              </a:solidFill>
              <a:latin typeface="微软雅黑" panose="020B0503020204020204" charset="-122"/>
              <a:ea typeface="微软雅黑" panose="020B0503020204020204" charset="-122"/>
            </a:endParaRPr>
          </a:p>
        </p:txBody>
      </p:sp>
      <p:grpSp>
        <p:nvGrpSpPr>
          <p:cNvPr id="78" name="组合 77"/>
          <p:cNvGrpSpPr/>
          <p:nvPr/>
        </p:nvGrpSpPr>
        <p:grpSpPr>
          <a:xfrm>
            <a:off x="6414978" y="2486389"/>
            <a:ext cx="4186828" cy="539983"/>
            <a:chOff x="3303678" y="1772209"/>
            <a:chExt cx="3140530" cy="539983"/>
          </a:xfrm>
        </p:grpSpPr>
        <p:sp>
          <p:nvSpPr>
            <p:cNvPr id="79" name="TextBox 11"/>
            <p:cNvSpPr txBox="1"/>
            <p:nvPr/>
          </p:nvSpPr>
          <p:spPr>
            <a:xfrm>
              <a:off x="3303678" y="1772209"/>
              <a:ext cx="3140530" cy="506730"/>
            </a:xfrm>
            <a:prstGeom prst="rect">
              <a:avLst/>
            </a:prstGeom>
            <a:noFill/>
          </p:spPr>
          <p:txBody>
            <a:bodyPr wrap="square" rtlCol="0">
              <a:spAutoFit/>
            </a:bodyPr>
            <a:lstStyle/>
            <a:p>
              <a:r>
                <a:rPr lang="zh-CN" altLang="en-US" sz="2700" b="1" dirty="0">
                  <a:solidFill>
                    <a:schemeClr val="accent1"/>
                  </a:solidFill>
                  <a:latin typeface="Times New Roman" panose="02020603050405020304" pitchFamily="18" charset="0"/>
                  <a:ea typeface="微软雅黑" panose="020B0503020204020204" charset="-122"/>
                </a:rPr>
                <a:t>方法流程</a:t>
              </a:r>
              <a:endParaRPr lang="zh-CN" altLang="en-US" sz="2700" b="1" dirty="0">
                <a:solidFill>
                  <a:schemeClr val="accent1"/>
                </a:solidFill>
                <a:latin typeface="Times New Roman" panose="02020603050405020304" pitchFamily="18" charset="0"/>
                <a:ea typeface="微软雅黑" panose="020B0503020204020204" charset="-122"/>
              </a:endParaRPr>
            </a:p>
          </p:txBody>
        </p:sp>
        <p:cxnSp>
          <p:nvCxnSpPr>
            <p:cNvPr id="80" name="直接连接符 79"/>
            <p:cNvCxnSpPr/>
            <p:nvPr/>
          </p:nvCxnSpPr>
          <p:spPr>
            <a:xfrm>
              <a:off x="3419872" y="2312192"/>
              <a:ext cx="295412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81" name="组合 80"/>
          <p:cNvGrpSpPr/>
          <p:nvPr/>
        </p:nvGrpSpPr>
        <p:grpSpPr>
          <a:xfrm>
            <a:off x="6414343" y="3605478"/>
            <a:ext cx="4186828" cy="539400"/>
            <a:chOff x="3303678" y="2574743"/>
            <a:chExt cx="3140530" cy="539400"/>
          </a:xfrm>
        </p:grpSpPr>
        <p:sp>
          <p:nvSpPr>
            <p:cNvPr id="82" name="TextBox 47"/>
            <p:cNvSpPr txBox="1"/>
            <p:nvPr/>
          </p:nvSpPr>
          <p:spPr>
            <a:xfrm>
              <a:off x="3303678" y="2574743"/>
              <a:ext cx="3140530" cy="506730"/>
            </a:xfrm>
            <a:prstGeom prst="rect">
              <a:avLst/>
            </a:prstGeom>
            <a:noFill/>
          </p:spPr>
          <p:txBody>
            <a:bodyPr wrap="square" rtlCol="0">
              <a:spAutoFit/>
            </a:bodyPr>
            <a:lstStyle/>
            <a:p>
              <a:r>
                <a:rPr lang="zh-CN" altLang="en-US" sz="2700" b="1" dirty="0">
                  <a:solidFill>
                    <a:schemeClr val="accent1"/>
                  </a:solidFill>
                  <a:latin typeface="Times New Roman" panose="02020603050405020304" pitchFamily="18" charset="0"/>
                  <a:ea typeface="微软雅黑" panose="020B0503020204020204" charset="-122"/>
                  <a:sym typeface="+mn-ea"/>
                </a:rPr>
                <a:t>实验结果分析</a:t>
              </a:r>
              <a:endParaRPr lang="zh-CN" altLang="en-US" sz="2700" b="1" dirty="0">
                <a:solidFill>
                  <a:schemeClr val="accent1"/>
                </a:solidFill>
                <a:latin typeface="Times New Roman" panose="02020603050405020304" pitchFamily="18" charset="0"/>
                <a:ea typeface="微软雅黑" panose="020B0503020204020204" charset="-122"/>
                <a:sym typeface="+mn-ea"/>
              </a:endParaRPr>
            </a:p>
          </p:txBody>
        </p:sp>
        <p:cxnSp>
          <p:nvCxnSpPr>
            <p:cNvPr id="88" name="直接连接符 87"/>
            <p:cNvCxnSpPr/>
            <p:nvPr/>
          </p:nvCxnSpPr>
          <p:spPr>
            <a:xfrm>
              <a:off x="3419872" y="3114143"/>
              <a:ext cx="295412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a:off x="6413708" y="4814586"/>
            <a:ext cx="4186828" cy="550163"/>
            <a:chOff x="3303678" y="3377277"/>
            <a:chExt cx="3140530" cy="550163"/>
          </a:xfrm>
        </p:grpSpPr>
        <p:sp>
          <p:nvSpPr>
            <p:cNvPr id="90" name="TextBox 51"/>
            <p:cNvSpPr txBox="1"/>
            <p:nvPr/>
          </p:nvSpPr>
          <p:spPr>
            <a:xfrm>
              <a:off x="3303678" y="3377277"/>
              <a:ext cx="3140530" cy="506730"/>
            </a:xfrm>
            <a:prstGeom prst="rect">
              <a:avLst/>
            </a:prstGeom>
            <a:noFill/>
          </p:spPr>
          <p:txBody>
            <a:bodyPr wrap="square" rtlCol="0">
              <a:spAutoFit/>
            </a:bodyPr>
            <a:lstStyle/>
            <a:p>
              <a:r>
                <a:rPr lang="zh-CN" altLang="en-US" sz="2700" b="1" dirty="0">
                  <a:solidFill>
                    <a:schemeClr val="accent1"/>
                  </a:solidFill>
                  <a:latin typeface="Times New Roman" panose="02020603050405020304" pitchFamily="18" charset="0"/>
                  <a:ea typeface="微软雅黑" panose="020B0503020204020204" charset="-122"/>
                  <a:sym typeface="+mn-ea"/>
                </a:rPr>
                <a:t>结论</a:t>
              </a:r>
              <a:endParaRPr lang="zh-CN" altLang="en-US" sz="2700" b="1" dirty="0">
                <a:solidFill>
                  <a:schemeClr val="accent1"/>
                </a:solidFill>
                <a:latin typeface="Times New Roman" panose="02020603050405020304" pitchFamily="18" charset="0"/>
                <a:ea typeface="微软雅黑" panose="020B0503020204020204" charset="-122"/>
                <a:sym typeface="+mn-ea"/>
              </a:endParaRPr>
            </a:p>
          </p:txBody>
        </p:sp>
        <p:cxnSp>
          <p:nvCxnSpPr>
            <p:cNvPr id="91" name="直接连接符 90"/>
            <p:cNvCxnSpPr/>
            <p:nvPr/>
          </p:nvCxnSpPr>
          <p:spPr>
            <a:xfrm>
              <a:off x="3419872" y="3927440"/>
              <a:ext cx="295412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96" name="椭圆 95"/>
          <p:cNvSpPr/>
          <p:nvPr/>
        </p:nvSpPr>
        <p:spPr>
          <a:xfrm>
            <a:off x="5645724" y="2420120"/>
            <a:ext cx="671987" cy="672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楷体" panose="02010609060101010101" pitchFamily="49" charset="-122"/>
                <a:ea typeface="楷体" panose="02010609060101010101" pitchFamily="49" charset="-122"/>
              </a:rPr>
              <a:t>2</a:t>
            </a:r>
            <a:endParaRPr lang="zh-CN" altLang="en-US" sz="2800" b="1" dirty="0">
              <a:latin typeface="楷体" panose="02010609060101010101" pitchFamily="49" charset="-122"/>
              <a:ea typeface="楷体" panose="02010609060101010101" pitchFamily="49" charset="-122"/>
            </a:endParaRPr>
          </a:p>
        </p:txBody>
      </p:sp>
      <p:sp>
        <p:nvSpPr>
          <p:cNvPr id="102" name="椭圆 101"/>
          <p:cNvSpPr/>
          <p:nvPr/>
        </p:nvSpPr>
        <p:spPr>
          <a:xfrm>
            <a:off x="5645724" y="3562940"/>
            <a:ext cx="671987" cy="672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楷体" panose="02010609060101010101" pitchFamily="49" charset="-122"/>
                <a:ea typeface="楷体" panose="02010609060101010101" pitchFamily="49" charset="-122"/>
              </a:rPr>
              <a:t>3</a:t>
            </a:r>
            <a:endParaRPr lang="zh-CN" altLang="en-US" sz="2800" b="1" dirty="0">
              <a:latin typeface="楷体" panose="02010609060101010101" pitchFamily="49" charset="-122"/>
              <a:ea typeface="楷体" panose="02010609060101010101" pitchFamily="49" charset="-122"/>
            </a:endParaRPr>
          </a:p>
        </p:txBody>
      </p:sp>
      <p:sp>
        <p:nvSpPr>
          <p:cNvPr id="110" name="椭圆 109"/>
          <p:cNvSpPr/>
          <p:nvPr/>
        </p:nvSpPr>
        <p:spPr>
          <a:xfrm>
            <a:off x="5645724" y="4753564"/>
            <a:ext cx="671987" cy="6720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楷体" panose="02010609060101010101" pitchFamily="49" charset="-122"/>
                <a:ea typeface="楷体" panose="02010609060101010101" pitchFamily="49" charset="-122"/>
              </a:rPr>
              <a:t>4</a:t>
            </a:r>
            <a:endParaRPr lang="zh-CN" altLang="en-US" sz="2800" b="1" dirty="0">
              <a:latin typeface="楷体" panose="02010609060101010101" pitchFamily="49" charset="-122"/>
              <a:ea typeface="楷体" panose="02010609060101010101" pitchFamily="49" charset="-122"/>
            </a:endParaRPr>
          </a:p>
        </p:txBody>
      </p:sp>
      <p:sp>
        <p:nvSpPr>
          <p:cNvPr id="5" name="椭圆 4"/>
          <p:cNvSpPr/>
          <p:nvPr/>
        </p:nvSpPr>
        <p:spPr>
          <a:xfrm>
            <a:off x="5645724" y="1236480"/>
            <a:ext cx="671987" cy="672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b="1" dirty="0">
                <a:latin typeface="楷体" panose="02010609060101010101" pitchFamily="49" charset="-122"/>
                <a:ea typeface="楷体" panose="02010609060101010101" pitchFamily="49" charset="-122"/>
              </a:rPr>
              <a:t>1</a:t>
            </a:r>
            <a:endParaRPr lang="zh-CN" altLang="en-US" sz="2800" b="1" dirty="0">
              <a:latin typeface="楷体" panose="02010609060101010101" pitchFamily="49" charset="-122"/>
              <a:ea typeface="楷体" panose="02010609060101010101" pitchFamily="49" charset="-122"/>
            </a:endParaRPr>
          </a:p>
        </p:txBody>
      </p:sp>
      <p:grpSp>
        <p:nvGrpSpPr>
          <p:cNvPr id="6" name="组合 5"/>
          <p:cNvGrpSpPr/>
          <p:nvPr/>
        </p:nvGrpSpPr>
        <p:grpSpPr>
          <a:xfrm>
            <a:off x="6413708" y="1334499"/>
            <a:ext cx="4186828" cy="539983"/>
            <a:chOff x="3303678" y="1772209"/>
            <a:chExt cx="3140530" cy="539983"/>
          </a:xfrm>
        </p:grpSpPr>
        <p:sp>
          <p:nvSpPr>
            <p:cNvPr id="7" name="TextBox 11"/>
            <p:cNvSpPr txBox="1"/>
            <p:nvPr/>
          </p:nvSpPr>
          <p:spPr>
            <a:xfrm>
              <a:off x="3303678" y="1772209"/>
              <a:ext cx="3140530" cy="506730"/>
            </a:xfrm>
            <a:prstGeom prst="rect">
              <a:avLst/>
            </a:prstGeom>
            <a:noFill/>
          </p:spPr>
          <p:txBody>
            <a:bodyPr wrap="square" rtlCol="0">
              <a:spAutoFit/>
            </a:bodyPr>
            <a:p>
              <a:r>
                <a:rPr lang="zh-CN" sz="2700" b="1" dirty="0">
                  <a:solidFill>
                    <a:schemeClr val="accent1"/>
                  </a:solidFill>
                  <a:latin typeface="Times New Roman" panose="02020603050405020304" pitchFamily="18" charset="0"/>
                  <a:ea typeface="微软雅黑" panose="020B0503020204020204" charset="-122"/>
                </a:rPr>
                <a:t>引言</a:t>
              </a:r>
              <a:endParaRPr lang="zh-CN" sz="2700" b="1" dirty="0">
                <a:solidFill>
                  <a:schemeClr val="accent1"/>
                </a:solidFill>
                <a:latin typeface="Times New Roman" panose="02020603050405020304" pitchFamily="18" charset="0"/>
                <a:ea typeface="微软雅黑" panose="020B0503020204020204" charset="-122"/>
              </a:endParaRPr>
            </a:p>
          </p:txBody>
        </p:sp>
        <p:cxnSp>
          <p:nvCxnSpPr>
            <p:cNvPr id="8" name="直接连接符 7"/>
            <p:cNvCxnSpPr/>
            <p:nvPr/>
          </p:nvCxnSpPr>
          <p:spPr>
            <a:xfrm>
              <a:off x="3419872" y="2312192"/>
              <a:ext cx="2954123"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1+#ppt_w/2"/>
                                          </p:val>
                                        </p:tav>
                                        <p:tav tm="100000">
                                          <p:val>
                                            <p:strVal val="#ppt_x"/>
                                          </p:val>
                                        </p:tav>
                                      </p:tavLst>
                                    </p:anim>
                                    <p:anim calcmode="lin" valueType="num">
                                      <p:cBhvr additive="base">
                                        <p:cTn id="8" dur="500" fill="hold"/>
                                        <p:tgtEl>
                                          <p:spTgt spid="9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left)">
                                      <p:cBhvr>
                                        <p:cTn id="12" dur="500"/>
                                        <p:tgtEl>
                                          <p:spTgt spid="78"/>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102"/>
                                        </p:tgtEl>
                                        <p:attrNameLst>
                                          <p:attrName>style.visibility</p:attrName>
                                        </p:attrNameLst>
                                      </p:cBhvr>
                                      <p:to>
                                        <p:strVal val="visible"/>
                                      </p:to>
                                    </p:set>
                                    <p:anim calcmode="lin" valueType="num">
                                      <p:cBhvr additive="base">
                                        <p:cTn id="16" dur="500" fill="hold"/>
                                        <p:tgtEl>
                                          <p:spTgt spid="102"/>
                                        </p:tgtEl>
                                        <p:attrNameLst>
                                          <p:attrName>ppt_x</p:attrName>
                                        </p:attrNameLst>
                                      </p:cBhvr>
                                      <p:tavLst>
                                        <p:tav tm="0">
                                          <p:val>
                                            <p:strVal val="1+#ppt_w/2"/>
                                          </p:val>
                                        </p:tav>
                                        <p:tav tm="100000">
                                          <p:val>
                                            <p:strVal val="#ppt_x"/>
                                          </p:val>
                                        </p:tav>
                                      </p:tavLst>
                                    </p:anim>
                                    <p:anim calcmode="lin" valueType="num">
                                      <p:cBhvr additive="base">
                                        <p:cTn id="17" dur="500" fill="hold"/>
                                        <p:tgtEl>
                                          <p:spTgt spid="10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wipe(left)">
                                      <p:cBhvr>
                                        <p:cTn id="21" dur="500"/>
                                        <p:tgtEl>
                                          <p:spTgt spid="81"/>
                                        </p:tgtEl>
                                      </p:cBhvr>
                                    </p:animEffect>
                                  </p:childTnLst>
                                </p:cTn>
                              </p:par>
                            </p:childTnLst>
                          </p:cTn>
                        </p:par>
                        <p:par>
                          <p:cTn id="22" fill="hold">
                            <p:stCondLst>
                              <p:cond delay="2000"/>
                            </p:stCondLst>
                            <p:childTnLst>
                              <p:par>
                                <p:cTn id="23" presetID="2" presetClass="entr" presetSubtype="2" fill="hold" grpId="0" nodeType="afterEffect">
                                  <p:stCondLst>
                                    <p:cond delay="0"/>
                                  </p:stCondLst>
                                  <p:childTnLst>
                                    <p:set>
                                      <p:cBhvr>
                                        <p:cTn id="24" dur="1" fill="hold">
                                          <p:stCondLst>
                                            <p:cond delay="0"/>
                                          </p:stCondLst>
                                        </p:cTn>
                                        <p:tgtEl>
                                          <p:spTgt spid="110"/>
                                        </p:tgtEl>
                                        <p:attrNameLst>
                                          <p:attrName>style.visibility</p:attrName>
                                        </p:attrNameLst>
                                      </p:cBhvr>
                                      <p:to>
                                        <p:strVal val="visible"/>
                                      </p:to>
                                    </p:set>
                                    <p:anim calcmode="lin" valueType="num">
                                      <p:cBhvr additive="base">
                                        <p:cTn id="25" dur="500" fill="hold"/>
                                        <p:tgtEl>
                                          <p:spTgt spid="110"/>
                                        </p:tgtEl>
                                        <p:attrNameLst>
                                          <p:attrName>ppt_x</p:attrName>
                                        </p:attrNameLst>
                                      </p:cBhvr>
                                      <p:tavLst>
                                        <p:tav tm="0">
                                          <p:val>
                                            <p:strVal val="1+#ppt_w/2"/>
                                          </p:val>
                                        </p:tav>
                                        <p:tav tm="100000">
                                          <p:val>
                                            <p:strVal val="#ppt_x"/>
                                          </p:val>
                                        </p:tav>
                                      </p:tavLst>
                                    </p:anim>
                                    <p:anim calcmode="lin" valueType="num">
                                      <p:cBhvr additive="base">
                                        <p:cTn id="26" dur="500" fill="hold"/>
                                        <p:tgtEl>
                                          <p:spTgt spid="110"/>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89"/>
                                        </p:tgtEl>
                                        <p:attrNameLst>
                                          <p:attrName>style.visibility</p:attrName>
                                        </p:attrNameLst>
                                      </p:cBhvr>
                                      <p:to>
                                        <p:strVal val="visible"/>
                                      </p:to>
                                    </p:set>
                                    <p:animEffect transition="in" filter="wipe(left)">
                                      <p:cBhvr>
                                        <p:cTn id="30" dur="500"/>
                                        <p:tgtEl>
                                          <p:spTgt spid="89"/>
                                        </p:tgtEl>
                                      </p:cBhvr>
                                    </p:animEffect>
                                  </p:childTnLst>
                                </p:cTn>
                              </p:par>
                              <p:par>
                                <p:cTn id="31" presetID="2" presetClass="entr" presetSubtype="2"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1+#ppt_w/2"/>
                                          </p:val>
                                        </p:tav>
                                        <p:tav tm="100000">
                                          <p:val>
                                            <p:strVal val="#ppt_x"/>
                                          </p:val>
                                        </p:tav>
                                      </p:tavLst>
                                    </p:anim>
                                    <p:anim calcmode="lin" valueType="num">
                                      <p:cBhvr additive="base">
                                        <p:cTn id="34" dur="500" fill="hold"/>
                                        <p:tgtEl>
                                          <p:spTgt spid="5"/>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2" presetClass="entr" presetSubtype="8"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left)">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bldLvl="0" animBg="1"/>
      <p:bldP spid="102" grpId="0" bldLvl="0" animBg="1"/>
      <p:bldP spid="110" grpId="0" bldLvl="0" animBg="1"/>
      <p:bldP spid="5"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46"/>
          <p:cNvSpPr txBox="1">
            <a:spLocks noChangeArrowheads="1"/>
          </p:cNvSpPr>
          <p:nvPr/>
        </p:nvSpPr>
        <p:spPr bwMode="auto">
          <a:xfrm>
            <a:off x="6150430" y="1956722"/>
            <a:ext cx="1218603"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8800" dirty="0">
                <a:ln w="76200">
                  <a:noFill/>
                  <a:miter lim="800000"/>
                </a:ln>
                <a:solidFill>
                  <a:srgbClr val="90362D"/>
                </a:solidFill>
                <a:latin typeface="Impact" panose="020B0806030902050204" pitchFamily="34" charset="0"/>
              </a:rPr>
              <a:t>01</a:t>
            </a:r>
            <a:endParaRPr lang="zh-CN" altLang="en-US" sz="8800" dirty="0">
              <a:ln w="76200">
                <a:noFill/>
                <a:miter lim="800000"/>
              </a:ln>
              <a:solidFill>
                <a:srgbClr val="90362D"/>
              </a:solidFill>
              <a:latin typeface="Impact" panose="020B0806030902050204" pitchFamily="34" charset="0"/>
            </a:endParaRPr>
          </a:p>
        </p:txBody>
      </p:sp>
      <p:sp>
        <p:nvSpPr>
          <p:cNvPr id="17" name="矩形 16"/>
          <p:cNvSpPr/>
          <p:nvPr/>
        </p:nvSpPr>
        <p:spPr bwMode="auto">
          <a:xfrm>
            <a:off x="7565010" y="2193836"/>
            <a:ext cx="1198880" cy="706755"/>
          </a:xfrm>
          <a:prstGeom prst="rect">
            <a:avLst/>
          </a:prstGeom>
        </p:spPr>
        <p:txBody>
          <a:bodyPr wrap="none">
            <a:spAutoFit/>
          </a:bodyPr>
          <a:lstStyle/>
          <a:p>
            <a:pPr algn="l"/>
            <a:r>
              <a:rPr lang="zh-CN" sz="4000" b="1" dirty="0">
                <a:solidFill>
                  <a:schemeClr val="accent1"/>
                </a:solidFill>
                <a:latin typeface="Times New Roman" panose="02020603050405020304" pitchFamily="18" charset="0"/>
                <a:ea typeface="微软雅黑" panose="020B0503020204020204" charset="-122"/>
                <a:sym typeface="+mn-ea"/>
              </a:rPr>
              <a:t>引言</a:t>
            </a:r>
            <a:endParaRPr lang="zh-CN" sz="4000" b="1" dirty="0">
              <a:solidFill>
                <a:schemeClr val="accent1"/>
              </a:solidFill>
              <a:latin typeface="Times New Roman" panose="02020603050405020304" pitchFamily="18" charset="0"/>
              <a:ea typeface="微软雅黑" panose="020B0503020204020204" charset="-122"/>
            </a:endParaRPr>
          </a:p>
        </p:txBody>
      </p:sp>
      <p:pic>
        <p:nvPicPr>
          <p:cNvPr id="2" name="图片 1" descr="D:\美编组\PPT模板所需用图及示例图\工作型\工作型6.JPG工作型6"/>
          <p:cNvPicPr>
            <a:picLocks noChangeAspect="1"/>
          </p:cNvPicPr>
          <p:nvPr/>
        </p:nvPicPr>
        <p:blipFill>
          <a:blip r:embed="rId1"/>
          <a:srcRect l="19370" t="20321" r="33281" b="8646"/>
          <a:stretch>
            <a:fillRect/>
          </a:stretch>
        </p:blipFill>
        <p:spPr>
          <a:xfrm rot="16200000">
            <a:off x="1527992" y="2193836"/>
            <a:ext cx="3555637" cy="3555637"/>
          </a:xfrm>
          <a:prstGeom prst="ellipse">
            <a:avLst/>
          </a:prstGeom>
        </p:spPr>
      </p:pic>
      <p:pic>
        <p:nvPicPr>
          <p:cNvPr id="3" name="图片 2"/>
          <p:cNvPicPr>
            <a:picLocks noChangeAspect="1"/>
          </p:cNvPicPr>
          <p:nvPr/>
        </p:nvPicPr>
        <p:blipFill>
          <a:blip r:embed="rId2"/>
          <a:stretch>
            <a:fillRect/>
          </a:stretch>
        </p:blipFill>
        <p:spPr>
          <a:xfrm>
            <a:off x="10839450" y="174625"/>
            <a:ext cx="1186815" cy="1209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3807460" cy="553085"/>
          </a:xfrm>
          <a:prstGeom prst="rect">
            <a:avLst/>
          </a:prstGeom>
          <a:noFill/>
        </p:spPr>
        <p:txBody>
          <a:bodyPr wrap="square">
            <a:spAutoFit/>
          </a:bodyPr>
          <a:lstStyle/>
          <a:p>
            <a:r>
              <a:rPr lang="zh-CN" altLang="en-US" sz="3000" b="1" dirty="0">
                <a:solidFill>
                  <a:srgbClr val="90362D"/>
                </a:solidFill>
                <a:latin typeface="Times New Roman" panose="02020603050405020304" pitchFamily="18" charset="0"/>
                <a:ea typeface="楷体" panose="02010609060101010101" pitchFamily="49" charset="-122"/>
              </a:rPr>
              <a:t>引言</a:t>
            </a:r>
            <a:endParaRPr lang="zh-CN" altLang="en-US" sz="3000" b="1" dirty="0">
              <a:solidFill>
                <a:srgbClr val="90362D"/>
              </a:solidFill>
              <a:latin typeface="Times New Roman" panose="02020603050405020304" pitchFamily="18" charset="0"/>
              <a:ea typeface="楷体" panose="02010609060101010101" pitchFamily="49" charset="-122"/>
            </a:endParaRPr>
          </a:p>
        </p:txBody>
      </p:sp>
      <p:sp>
        <p:nvSpPr>
          <p:cNvPr id="4" name="文本框 3"/>
          <p:cNvSpPr txBox="1"/>
          <p:nvPr/>
        </p:nvSpPr>
        <p:spPr>
          <a:xfrm>
            <a:off x="11216640" y="6339840"/>
            <a:ext cx="721360" cy="369332"/>
          </a:xfrm>
          <a:prstGeom prst="rect">
            <a:avLst/>
          </a:prstGeom>
          <a:noFill/>
        </p:spPr>
        <p:txBody>
          <a:bodyPr wrap="square" rtlCol="0">
            <a:spAutoFit/>
          </a:bodyPr>
          <a:lstStyle/>
          <a:p>
            <a:r>
              <a:rPr lang="en-US" altLang="zh-CN" dirty="0"/>
              <a:t>2</a:t>
            </a:r>
            <a:endParaRPr lang="zh-CN" altLang="en-US" dirty="0"/>
          </a:p>
        </p:txBody>
      </p:sp>
      <p:sp>
        <p:nvSpPr>
          <p:cNvPr id="7" name="文本框 6"/>
          <p:cNvSpPr txBox="1"/>
          <p:nvPr/>
        </p:nvSpPr>
        <p:spPr>
          <a:xfrm>
            <a:off x="769620" y="1802765"/>
            <a:ext cx="9932035" cy="4246245"/>
          </a:xfrm>
          <a:prstGeom prst="rect">
            <a:avLst/>
          </a:prstGeom>
          <a:noFill/>
        </p:spPr>
        <p:txBody>
          <a:bodyPr wrap="square">
            <a:spAutoFit/>
          </a:bodyPr>
          <a:p>
            <a:pPr indent="0" algn="just">
              <a:lnSpc>
                <a:spcPct val="150000"/>
              </a:lnSpc>
              <a:buFont typeface="Wingdings" panose="05000000000000000000" pitchFamily="2" charset="2"/>
              <a:buNone/>
            </a:pPr>
            <a:r>
              <a:rPr lang="zh-CN" altLang="en-US" sz="2000" dirty="0">
                <a:latin typeface="Times New Roman" panose="02020603050405020304" pitchFamily="18" charset="0"/>
                <a:ea typeface="楷体" panose="02010609060101010101" pitchFamily="49" charset="-122"/>
              </a:rPr>
              <a:t> </a:t>
            </a:r>
            <a:r>
              <a:rPr lang="en-US" altLang="zh-CN" sz="2000" dirty="0">
                <a:latin typeface="Times New Roman" panose="02020603050405020304" pitchFamily="18" charset="0"/>
                <a:ea typeface="楷体" panose="02010609060101010101" pitchFamily="49" charset="-122"/>
              </a:rPr>
              <a:t>   </a:t>
            </a:r>
            <a:r>
              <a:rPr lang="zh-CN" altLang="en-US" sz="2000" dirty="0">
                <a:latin typeface="Times New Roman" panose="02020603050405020304" pitchFamily="18" charset="0"/>
                <a:ea typeface="楷体" panose="02010609060101010101" pitchFamily="49" charset="-122"/>
              </a:rPr>
              <a:t>上市公司风险信息披露的数据公开可获取的特性使得众多研究者开始以此作为研究对象来评估上市公司风险。上市公司风险信息披露方式规定较为模糊，大多数公司根据本公司面临的风险情况进行文字性描述。目前该类研究以基于分词与词频统计的文本分析方法为主，通过高频主题词分析文本的主旨，而单个的词并不能很好地揭示不同种类风险的具体表现和语义内容。例如，“原材料价格”比“原材料”和“价格”两个单独的词表现出来的语义要更加丰富。因此，本文采用基于多因素拟合的风险短语抽取方法，以沪深两市环保行业</a:t>
            </a:r>
            <a:r>
              <a:rPr lang="en-US" altLang="zh-CN" sz="2000" dirty="0">
                <a:latin typeface="Times New Roman" panose="02020603050405020304" pitchFamily="18" charset="0"/>
                <a:ea typeface="楷体" panose="02010609060101010101" pitchFamily="49" charset="-122"/>
              </a:rPr>
              <a:t>76</a:t>
            </a:r>
            <a:r>
              <a:rPr lang="zh-CN" altLang="en-US" sz="2000" dirty="0">
                <a:latin typeface="Times New Roman" panose="02020603050405020304" pitchFamily="18" charset="0"/>
                <a:ea typeface="楷体" panose="02010609060101010101" pitchFamily="49" charset="-122"/>
              </a:rPr>
              <a:t>家上市公司年报为背景数据，通过对“风险因素”文字描述字段的分析，得到环保行业不同风险主题文本中的主题短语，以获取更丰富的语表现，最后以词云图的方式进行可视化展示，使结果更加直观。</a:t>
            </a:r>
            <a:endParaRPr lang="zh-CN" altLang="en-US" sz="2000" dirty="0">
              <a:latin typeface="Times New Roman" panose="02020603050405020304" pitchFamily="18" charset="0"/>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46"/>
          <p:cNvSpPr txBox="1">
            <a:spLocks noChangeArrowheads="1"/>
          </p:cNvSpPr>
          <p:nvPr/>
        </p:nvSpPr>
        <p:spPr bwMode="auto">
          <a:xfrm>
            <a:off x="6150430" y="1956722"/>
            <a:ext cx="1343025" cy="144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8800" dirty="0">
                <a:ln w="76200">
                  <a:noFill/>
                  <a:miter lim="800000"/>
                </a:ln>
                <a:solidFill>
                  <a:srgbClr val="90362D"/>
                </a:solidFill>
                <a:latin typeface="Impact" panose="020B0806030902050204" pitchFamily="34" charset="0"/>
              </a:rPr>
              <a:t>02</a:t>
            </a:r>
            <a:endParaRPr lang="zh-CN" altLang="en-US" sz="8800" dirty="0">
              <a:ln w="76200">
                <a:noFill/>
                <a:miter lim="800000"/>
              </a:ln>
              <a:solidFill>
                <a:srgbClr val="90362D"/>
              </a:solidFill>
              <a:latin typeface="Impact" panose="020B0806030902050204" pitchFamily="34" charset="0"/>
            </a:endParaRPr>
          </a:p>
        </p:txBody>
      </p:sp>
      <p:sp>
        <p:nvSpPr>
          <p:cNvPr id="17" name="矩形 16"/>
          <p:cNvSpPr/>
          <p:nvPr/>
        </p:nvSpPr>
        <p:spPr bwMode="auto">
          <a:xfrm>
            <a:off x="7565010" y="2193836"/>
            <a:ext cx="2214880" cy="706755"/>
          </a:xfrm>
          <a:prstGeom prst="rect">
            <a:avLst/>
          </a:prstGeom>
        </p:spPr>
        <p:txBody>
          <a:bodyPr wrap="none">
            <a:spAutoFit/>
          </a:bodyPr>
          <a:lstStyle/>
          <a:p>
            <a:pPr algn="l"/>
            <a:r>
              <a:rPr lang="zh-CN" altLang="en-US" sz="4000" b="1" dirty="0">
                <a:solidFill>
                  <a:schemeClr val="accent1"/>
                </a:solidFill>
                <a:latin typeface="Times New Roman" panose="02020603050405020304" pitchFamily="18" charset="0"/>
                <a:ea typeface="微软雅黑" panose="020B0503020204020204" charset="-122"/>
              </a:rPr>
              <a:t>方法流程</a:t>
            </a:r>
            <a:endParaRPr lang="zh-CN" altLang="en-US" sz="4000" b="1" dirty="0">
              <a:solidFill>
                <a:schemeClr val="accent1"/>
              </a:solidFill>
              <a:latin typeface="Times New Roman" panose="02020603050405020304" pitchFamily="18" charset="0"/>
              <a:ea typeface="微软雅黑" panose="020B0503020204020204" charset="-122"/>
            </a:endParaRPr>
          </a:p>
        </p:txBody>
      </p:sp>
      <p:pic>
        <p:nvPicPr>
          <p:cNvPr id="2" name="图片 1" descr="D:\美编组\PPT模板所需用图及示例图\工作型\工作型6.JPG工作型6"/>
          <p:cNvPicPr>
            <a:picLocks noChangeAspect="1"/>
          </p:cNvPicPr>
          <p:nvPr/>
        </p:nvPicPr>
        <p:blipFill>
          <a:blip r:embed="rId1"/>
          <a:srcRect l="19370" t="20321" r="33281" b="8646"/>
          <a:stretch>
            <a:fillRect/>
          </a:stretch>
        </p:blipFill>
        <p:spPr>
          <a:xfrm rot="16200000">
            <a:off x="1527992" y="2193836"/>
            <a:ext cx="3555637" cy="3555637"/>
          </a:xfrm>
          <a:prstGeom prst="ellipse">
            <a:avLst/>
          </a:prstGeom>
        </p:spPr>
      </p:pic>
      <p:pic>
        <p:nvPicPr>
          <p:cNvPr id="3" name="图片 2"/>
          <p:cNvPicPr>
            <a:picLocks noChangeAspect="1"/>
          </p:cNvPicPr>
          <p:nvPr/>
        </p:nvPicPr>
        <p:blipFill>
          <a:blip r:embed="rId2"/>
          <a:stretch>
            <a:fillRect/>
          </a:stretch>
        </p:blipFill>
        <p:spPr>
          <a:xfrm>
            <a:off x="10839450" y="174625"/>
            <a:ext cx="1186815" cy="1209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2395855" cy="553085"/>
          </a:xfrm>
          <a:prstGeom prst="rect">
            <a:avLst/>
          </a:prstGeom>
          <a:noFill/>
        </p:spPr>
        <p:txBody>
          <a:bodyPr wrap="square">
            <a:spAutoFit/>
          </a:bodyPr>
          <a:lstStyle/>
          <a:p>
            <a:r>
              <a:rPr lang="zh-CN" sz="3000" b="1" dirty="0">
                <a:solidFill>
                  <a:srgbClr val="90362D"/>
                </a:solidFill>
                <a:latin typeface="Times New Roman" panose="02020603050405020304" pitchFamily="18" charset="0"/>
                <a:ea typeface="楷体" panose="02010609060101010101" pitchFamily="49" charset="-122"/>
              </a:rPr>
              <a:t>方法流程</a:t>
            </a:r>
            <a:endParaRPr lang="zh-CN" sz="3000" b="1" dirty="0">
              <a:solidFill>
                <a:srgbClr val="90362D"/>
              </a:solidFill>
              <a:latin typeface="Times New Roman" panose="02020603050405020304" pitchFamily="18" charset="0"/>
              <a:ea typeface="楷体" panose="02010609060101010101" pitchFamily="49" charset="-122"/>
            </a:endParaRPr>
          </a:p>
        </p:txBody>
      </p:sp>
      <p:sp>
        <p:nvSpPr>
          <p:cNvPr id="4" name="文本框 3"/>
          <p:cNvSpPr txBox="1"/>
          <p:nvPr/>
        </p:nvSpPr>
        <p:spPr>
          <a:xfrm>
            <a:off x="824865" y="1593215"/>
            <a:ext cx="10213975" cy="2430145"/>
          </a:xfrm>
          <a:prstGeom prst="rect">
            <a:avLst/>
          </a:prstGeom>
          <a:noFill/>
        </p:spPr>
        <p:txBody>
          <a:bodyPr wrap="square" rtlCol="0">
            <a:spAutoFit/>
          </a:bodyPr>
          <a:lstStyle/>
          <a:p>
            <a:pPr algn="just"/>
            <a:r>
              <a:rPr lang="en-US" altLang="zh-CN" sz="1900" dirty="0">
                <a:latin typeface="楷体" panose="02010609060101010101" pitchFamily="49" charset="-122"/>
                <a:ea typeface="楷体" panose="02010609060101010101" pitchFamily="49" charset="-122"/>
              </a:rPr>
              <a:t>  从统计学的视角来看，一个短语的内部词之间的结合紧密程度依赖于词语的共现频次</a:t>
            </a:r>
            <a:r>
              <a:rPr lang="zh-CN" altLang="en-US" sz="1900" dirty="0">
                <a:latin typeface="楷体" panose="02010609060101010101" pitchFamily="49" charset="-122"/>
                <a:ea typeface="楷体" panose="02010609060101010101" pitchFamily="49" charset="-122"/>
              </a:rPr>
              <a:t>。</a:t>
            </a:r>
            <a:r>
              <a:rPr lang="en-US" altLang="zh-CN" sz="1900" dirty="0">
                <a:latin typeface="楷体" panose="02010609060101010101" pitchFamily="49" charset="-122"/>
                <a:ea typeface="楷体" panose="02010609060101010101" pitchFamily="49" charset="-122"/>
              </a:rPr>
              <a:t>因此，在进行短语提取时</a:t>
            </a:r>
            <a:r>
              <a:rPr lang="zh-CN" altLang="en-US" sz="1900" dirty="0">
                <a:latin typeface="楷体" panose="02010609060101010101" pitchFamily="49" charset="-122"/>
                <a:ea typeface="楷体" panose="02010609060101010101" pitchFamily="49" charset="-122"/>
              </a:rPr>
              <a:t>，</a:t>
            </a:r>
            <a:r>
              <a:rPr lang="en-US" altLang="zh-CN" sz="1900" dirty="0">
                <a:latin typeface="楷体" panose="02010609060101010101" pitchFamily="49" charset="-122"/>
                <a:ea typeface="楷体" panose="02010609060101010101" pitchFamily="49" charset="-122"/>
              </a:rPr>
              <a:t>最简单的方法就是统计候选词串的数量，即候选词串的内部词语之间的共现频次</a:t>
            </a:r>
            <a:r>
              <a:rPr lang="zh-CN" altLang="en-US" sz="1900" dirty="0">
                <a:latin typeface="楷体" panose="02010609060101010101" pitchFamily="49" charset="-122"/>
                <a:ea typeface="楷体" panose="02010609060101010101" pitchFamily="49" charset="-122"/>
              </a:rPr>
              <a:t>，</a:t>
            </a:r>
            <a:r>
              <a:rPr lang="en-US" altLang="zh-CN" sz="1900" dirty="0">
                <a:latin typeface="楷体" panose="02010609060101010101" pitchFamily="49" charset="-122"/>
                <a:ea typeface="楷体" panose="02010609060101010101" pitchFamily="49" charset="-122"/>
              </a:rPr>
              <a:t>但是这种方法会产生大量的噪音</a:t>
            </a:r>
            <a:r>
              <a:rPr lang="zh-CN" altLang="en-US" sz="1900" dirty="0">
                <a:latin typeface="楷体" panose="02010609060101010101" pitchFamily="49" charset="-122"/>
                <a:ea typeface="楷体" panose="02010609060101010101" pitchFamily="49" charset="-122"/>
              </a:rPr>
              <a:t>，</a:t>
            </a:r>
            <a:r>
              <a:rPr lang="en-US" altLang="zh-CN" sz="1900" dirty="0">
                <a:latin typeface="楷体" panose="02010609060101010101" pitchFamily="49" charset="-122"/>
                <a:ea typeface="楷体" panose="02010609060101010101" pitchFamily="49" charset="-122"/>
              </a:rPr>
              <a:t>结果中会包含很多不符合语法和语义的词串。为了消除词串统计方法的缺陷，基于多因素拟合的短语识别方法可以将词语的互信息</a:t>
            </a:r>
            <a:r>
              <a:rPr lang="zh-CN" altLang="en-US" sz="1900" dirty="0">
                <a:latin typeface="楷体" panose="02010609060101010101" pitchFamily="49" charset="-122"/>
                <a:ea typeface="楷体" panose="02010609060101010101" pitchFamily="49" charset="-122"/>
              </a:rPr>
              <a:t>、</a:t>
            </a:r>
            <a:r>
              <a:rPr lang="en-US" altLang="zh-CN" sz="1900" dirty="0">
                <a:latin typeface="楷体" panose="02010609060101010101" pitchFamily="49" charset="-122"/>
                <a:ea typeface="楷体" panose="02010609060101010101" pitchFamily="49" charset="-122"/>
              </a:rPr>
              <a:t>左熵</a:t>
            </a:r>
            <a:r>
              <a:rPr lang="zh-CN" altLang="en-US" sz="1900" dirty="0">
                <a:latin typeface="楷体" panose="02010609060101010101" pitchFamily="49" charset="-122"/>
                <a:ea typeface="楷体" panose="02010609060101010101" pitchFamily="49" charset="-122"/>
              </a:rPr>
              <a:t>、</a:t>
            </a:r>
            <a:r>
              <a:rPr lang="en-US" altLang="zh-CN" sz="1900" dirty="0">
                <a:latin typeface="楷体" panose="02010609060101010101" pitchFamily="49" charset="-122"/>
                <a:ea typeface="楷体" panose="02010609060101010101" pitchFamily="49" charset="-122"/>
              </a:rPr>
              <a:t>右熵这三个统计量相结合，首先对词串的互信息、左熵、右熵这三个统计量进行计算</a:t>
            </a:r>
            <a:r>
              <a:rPr lang="zh-CN" altLang="en-US" sz="1900" dirty="0">
                <a:latin typeface="楷体" panose="02010609060101010101" pitchFamily="49" charset="-122"/>
                <a:ea typeface="楷体" panose="02010609060101010101" pitchFamily="49" charset="-122"/>
              </a:rPr>
              <a:t>，</a:t>
            </a:r>
            <a:r>
              <a:rPr lang="en-US" altLang="zh-CN" sz="1900" dirty="0">
                <a:latin typeface="楷体" panose="02010609060101010101" pitchFamily="49" charset="-122"/>
                <a:ea typeface="楷体" panose="02010609060101010101" pitchFamily="49" charset="-122"/>
              </a:rPr>
              <a:t>用以判别词串的内部结合紧密程度和外部边界独立性，然后对互信息与左右熵进行综合计算，得到score值，根据score值得到候选短语序列。最后进行基于词频的短语过滤，筛选出符合语法与语义的风险主题短语。本文采用的基于多因素拟合的短语提取技术流程如</a:t>
            </a:r>
            <a:r>
              <a:rPr lang="zh-CN" altLang="en-US" sz="1900" dirty="0">
                <a:latin typeface="楷体" panose="02010609060101010101" pitchFamily="49" charset="-122"/>
                <a:ea typeface="楷体" panose="02010609060101010101" pitchFamily="49" charset="-122"/>
              </a:rPr>
              <a:t>下</a:t>
            </a:r>
            <a:r>
              <a:rPr lang="en-US" altLang="zh-CN" sz="1900" dirty="0">
                <a:latin typeface="楷体" panose="02010609060101010101" pitchFamily="49" charset="-122"/>
                <a:ea typeface="楷体" panose="02010609060101010101" pitchFamily="49" charset="-122"/>
              </a:rPr>
              <a:t>图所示。</a:t>
            </a:r>
            <a:endParaRPr lang="en-US" altLang="zh-CN" sz="1900" dirty="0">
              <a:latin typeface="楷体" panose="02010609060101010101" pitchFamily="49" charset="-122"/>
              <a:ea typeface="楷体" panose="02010609060101010101" pitchFamily="49" charset="-122"/>
            </a:endParaRPr>
          </a:p>
        </p:txBody>
      </p:sp>
      <p:sp>
        <p:nvSpPr>
          <p:cNvPr id="2" name="文本框 1"/>
          <p:cNvSpPr txBox="1"/>
          <p:nvPr/>
        </p:nvSpPr>
        <p:spPr>
          <a:xfrm>
            <a:off x="11216640" y="6339840"/>
            <a:ext cx="721360" cy="369332"/>
          </a:xfrm>
          <a:prstGeom prst="rect">
            <a:avLst/>
          </a:prstGeom>
          <a:noFill/>
        </p:spPr>
        <p:txBody>
          <a:bodyPr wrap="square" rtlCol="0">
            <a:spAutoFit/>
          </a:bodyPr>
          <a:lstStyle/>
          <a:p>
            <a:r>
              <a:rPr lang="en-US" altLang="zh-CN" dirty="0"/>
              <a:t>1</a:t>
            </a:r>
            <a:endParaRPr lang="zh-CN" altLang="en-US" dirty="0"/>
          </a:p>
        </p:txBody>
      </p:sp>
      <p:sp>
        <p:nvSpPr>
          <p:cNvPr id="5" name="文本框 4"/>
          <p:cNvSpPr txBox="1"/>
          <p:nvPr/>
        </p:nvSpPr>
        <p:spPr>
          <a:xfrm>
            <a:off x="1015365" y="4279265"/>
            <a:ext cx="685165" cy="1845310"/>
          </a:xfrm>
          <a:prstGeom prst="rect">
            <a:avLst/>
          </a:prstGeom>
          <a:noFill/>
        </p:spPr>
        <p:txBody>
          <a:bodyPr wrap="square" rtlCol="0">
            <a:spAutoFit/>
          </a:bodyPr>
          <a:p>
            <a:pPr algn="just"/>
            <a:r>
              <a:rPr lang="zh-CN" altLang="en-US" sz="1900" dirty="0">
                <a:latin typeface="楷体" panose="02010609060101010101" pitchFamily="49" charset="-122"/>
                <a:ea typeface="楷体" panose="02010609060101010101" pitchFamily="49" charset="-122"/>
              </a:rPr>
              <a:t>输入：</a:t>
            </a:r>
            <a:r>
              <a:rPr lang="en-US" altLang="zh-CN" sz="1900" dirty="0">
                <a:latin typeface="楷体" panose="02010609060101010101" pitchFamily="49" charset="-122"/>
                <a:ea typeface="楷体" panose="02010609060101010101" pitchFamily="49" charset="-122"/>
              </a:rPr>
              <a:t>txt</a:t>
            </a:r>
            <a:r>
              <a:rPr lang="zh-CN" altLang="en-US" sz="1900" dirty="0">
                <a:latin typeface="楷体" panose="02010609060101010101" pitchFamily="49" charset="-122"/>
                <a:ea typeface="楷体" panose="02010609060101010101" pitchFamily="49" charset="-122"/>
              </a:rPr>
              <a:t>文本</a:t>
            </a:r>
            <a:r>
              <a:rPr lang="zh-CN" altLang="en-US" sz="1900" dirty="0">
                <a:latin typeface="楷体" panose="02010609060101010101" pitchFamily="49" charset="-122"/>
                <a:ea typeface="楷体" panose="02010609060101010101" pitchFamily="49" charset="-122"/>
              </a:rPr>
              <a:t>待处理语料</a:t>
            </a:r>
            <a:endParaRPr lang="zh-CN" altLang="en-US" sz="1900" dirty="0">
              <a:latin typeface="楷体" panose="02010609060101010101" pitchFamily="49" charset="-122"/>
              <a:ea typeface="楷体" panose="02010609060101010101" pitchFamily="49" charset="-122"/>
            </a:endParaRPr>
          </a:p>
        </p:txBody>
      </p:sp>
      <p:sp>
        <p:nvSpPr>
          <p:cNvPr id="6" name="文本框 5"/>
          <p:cNvSpPr txBox="1"/>
          <p:nvPr/>
        </p:nvSpPr>
        <p:spPr>
          <a:xfrm>
            <a:off x="2586355" y="4250690"/>
            <a:ext cx="347980" cy="1845310"/>
          </a:xfrm>
          <a:prstGeom prst="rect">
            <a:avLst/>
          </a:prstGeom>
          <a:noFill/>
        </p:spPr>
        <p:txBody>
          <a:bodyPr wrap="square" rtlCol="0">
            <a:spAutoFit/>
          </a:bodyPr>
          <a:p>
            <a:pPr algn="just"/>
            <a:r>
              <a:rPr lang="zh-CN" sz="1900" dirty="0">
                <a:latin typeface="楷体" panose="02010609060101010101" pitchFamily="49" charset="-122"/>
                <a:ea typeface="楷体" panose="02010609060101010101" pitchFamily="49" charset="-122"/>
              </a:rPr>
              <a:t>分词</a:t>
            </a:r>
            <a:endParaRPr lang="en-US" altLang="zh-CN" sz="1900" dirty="0">
              <a:latin typeface="楷体" panose="02010609060101010101" pitchFamily="49" charset="-122"/>
              <a:ea typeface="楷体" panose="02010609060101010101" pitchFamily="49" charset="-122"/>
            </a:endParaRPr>
          </a:p>
          <a:p>
            <a:pPr algn="just"/>
            <a:r>
              <a:rPr lang="zh-CN" altLang="en-US" sz="1900" dirty="0">
                <a:latin typeface="楷体" panose="02010609060101010101" pitchFamily="49" charset="-122"/>
                <a:ea typeface="楷体" panose="02010609060101010101" pitchFamily="49" charset="-122"/>
              </a:rPr>
              <a:t>词性标注</a:t>
            </a:r>
            <a:endParaRPr lang="zh-CN" altLang="en-US" sz="1900" dirty="0">
              <a:latin typeface="楷体" panose="02010609060101010101" pitchFamily="49" charset="-122"/>
              <a:ea typeface="楷体" panose="02010609060101010101" pitchFamily="49" charset="-122"/>
            </a:endParaRPr>
          </a:p>
        </p:txBody>
      </p:sp>
      <p:sp>
        <p:nvSpPr>
          <p:cNvPr id="7" name="文本框 6"/>
          <p:cNvSpPr txBox="1"/>
          <p:nvPr/>
        </p:nvSpPr>
        <p:spPr>
          <a:xfrm>
            <a:off x="4010660" y="4173855"/>
            <a:ext cx="347980" cy="2430145"/>
          </a:xfrm>
          <a:prstGeom prst="rect">
            <a:avLst/>
          </a:prstGeom>
          <a:noFill/>
        </p:spPr>
        <p:txBody>
          <a:bodyPr wrap="square" rtlCol="0">
            <a:spAutoFit/>
          </a:bodyPr>
          <a:p>
            <a:pPr algn="just"/>
            <a:r>
              <a:rPr lang="zh-CN" sz="1900" dirty="0">
                <a:latin typeface="楷体" panose="02010609060101010101" pitchFamily="49" charset="-122"/>
                <a:ea typeface="楷体" panose="02010609060101010101" pitchFamily="49" charset="-122"/>
              </a:rPr>
              <a:t>统计词语共现频次</a:t>
            </a:r>
            <a:endParaRPr lang="zh-CN" sz="1900" dirty="0">
              <a:latin typeface="楷体" panose="02010609060101010101" pitchFamily="49" charset="-122"/>
              <a:ea typeface="楷体" panose="02010609060101010101" pitchFamily="49" charset="-122"/>
            </a:endParaRPr>
          </a:p>
        </p:txBody>
      </p:sp>
      <p:sp>
        <p:nvSpPr>
          <p:cNvPr id="8" name="文本框 7"/>
          <p:cNvSpPr txBox="1"/>
          <p:nvPr/>
        </p:nvSpPr>
        <p:spPr>
          <a:xfrm>
            <a:off x="5272405" y="4425315"/>
            <a:ext cx="718820" cy="1553210"/>
          </a:xfrm>
          <a:prstGeom prst="rect">
            <a:avLst/>
          </a:prstGeom>
          <a:noFill/>
        </p:spPr>
        <p:txBody>
          <a:bodyPr wrap="square" rtlCol="0">
            <a:spAutoFit/>
          </a:bodyPr>
          <a:p>
            <a:pPr algn="just"/>
            <a:r>
              <a:rPr lang="zh-CN" sz="1900" dirty="0">
                <a:latin typeface="楷体" panose="02010609060101010101" pitchFamily="49" charset="-122"/>
                <a:ea typeface="楷体" panose="02010609060101010101" pitchFamily="49" charset="-122"/>
              </a:rPr>
              <a:t>计算互信息与左右熵值</a:t>
            </a:r>
            <a:endParaRPr lang="zh-CN" sz="1900" dirty="0">
              <a:latin typeface="楷体" panose="02010609060101010101" pitchFamily="49" charset="-122"/>
              <a:ea typeface="楷体" panose="02010609060101010101" pitchFamily="49" charset="-122"/>
            </a:endParaRPr>
          </a:p>
        </p:txBody>
      </p:sp>
      <p:sp>
        <p:nvSpPr>
          <p:cNvPr id="10" name="文本框 9"/>
          <p:cNvSpPr txBox="1"/>
          <p:nvPr/>
        </p:nvSpPr>
        <p:spPr>
          <a:xfrm>
            <a:off x="6810375" y="4104640"/>
            <a:ext cx="347980" cy="2430145"/>
          </a:xfrm>
          <a:prstGeom prst="rect">
            <a:avLst/>
          </a:prstGeom>
          <a:noFill/>
        </p:spPr>
        <p:txBody>
          <a:bodyPr wrap="square" rtlCol="0">
            <a:spAutoFit/>
          </a:bodyPr>
          <a:p>
            <a:pPr algn="just"/>
            <a:r>
              <a:rPr lang="zh-CN" altLang="en-US" sz="1900" dirty="0">
                <a:latin typeface="楷体" panose="02010609060101010101" pitchFamily="49" charset="-122"/>
                <a:ea typeface="楷体" panose="02010609060101010101" pitchFamily="49" charset="-122"/>
              </a:rPr>
              <a:t>计算</a:t>
            </a:r>
            <a:r>
              <a:rPr lang="en-US" altLang="zh-CN" sz="1900" dirty="0">
                <a:latin typeface="楷体" panose="02010609060101010101" pitchFamily="49" charset="-122"/>
                <a:ea typeface="楷体" panose="02010609060101010101" pitchFamily="49" charset="-122"/>
              </a:rPr>
              <a:t>score</a:t>
            </a:r>
            <a:r>
              <a:rPr lang="zh-CN" altLang="en-US" sz="1900" dirty="0">
                <a:latin typeface="楷体" panose="02010609060101010101" pitchFamily="49" charset="-122"/>
                <a:ea typeface="楷体" panose="02010609060101010101" pitchFamily="49" charset="-122"/>
              </a:rPr>
              <a:t>值</a:t>
            </a:r>
            <a:endParaRPr lang="zh-CN" altLang="en-US" sz="1900" dirty="0">
              <a:latin typeface="楷体" panose="02010609060101010101" pitchFamily="49" charset="-122"/>
              <a:ea typeface="楷体" panose="02010609060101010101" pitchFamily="49" charset="-122"/>
            </a:endParaRPr>
          </a:p>
        </p:txBody>
      </p:sp>
      <p:sp>
        <p:nvSpPr>
          <p:cNvPr id="11" name="文本框 10"/>
          <p:cNvSpPr txBox="1"/>
          <p:nvPr/>
        </p:nvSpPr>
        <p:spPr>
          <a:xfrm>
            <a:off x="8180070" y="3918585"/>
            <a:ext cx="347980" cy="2722880"/>
          </a:xfrm>
          <a:prstGeom prst="rect">
            <a:avLst/>
          </a:prstGeom>
          <a:noFill/>
        </p:spPr>
        <p:txBody>
          <a:bodyPr wrap="square" rtlCol="0">
            <a:spAutoFit/>
          </a:bodyPr>
          <a:p>
            <a:pPr algn="just"/>
            <a:r>
              <a:rPr lang="zh-CN" altLang="en-US" sz="1900" dirty="0">
                <a:latin typeface="楷体" panose="02010609060101010101" pitchFamily="49" charset="-122"/>
                <a:ea typeface="楷体" panose="02010609060101010101" pitchFamily="49" charset="-122"/>
              </a:rPr>
              <a:t>基于词频的短语过滤</a:t>
            </a:r>
            <a:endParaRPr lang="zh-CN" altLang="en-US" sz="1900" dirty="0">
              <a:latin typeface="楷体" panose="02010609060101010101" pitchFamily="49" charset="-122"/>
              <a:ea typeface="楷体" panose="02010609060101010101" pitchFamily="49" charset="-122"/>
            </a:endParaRPr>
          </a:p>
        </p:txBody>
      </p:sp>
      <p:sp>
        <p:nvSpPr>
          <p:cNvPr id="12" name="文本框 11"/>
          <p:cNvSpPr txBox="1"/>
          <p:nvPr/>
        </p:nvSpPr>
        <p:spPr>
          <a:xfrm>
            <a:off x="9937750" y="4279265"/>
            <a:ext cx="347980" cy="1845310"/>
          </a:xfrm>
          <a:prstGeom prst="rect">
            <a:avLst/>
          </a:prstGeom>
          <a:noFill/>
        </p:spPr>
        <p:txBody>
          <a:bodyPr wrap="square" rtlCol="0">
            <a:spAutoFit/>
          </a:bodyPr>
          <a:p>
            <a:pPr algn="just"/>
            <a:r>
              <a:rPr lang="zh-CN" altLang="en-US" sz="1900" dirty="0">
                <a:latin typeface="楷体" panose="02010609060101010101" pitchFamily="49" charset="-122"/>
                <a:ea typeface="楷体" panose="02010609060101010101" pitchFamily="49" charset="-122"/>
              </a:rPr>
              <a:t>输出</a:t>
            </a:r>
            <a:endParaRPr lang="zh-CN" altLang="en-US" sz="1900" dirty="0">
              <a:latin typeface="楷体" panose="02010609060101010101" pitchFamily="49" charset="-122"/>
              <a:ea typeface="楷体" panose="02010609060101010101" pitchFamily="49" charset="-122"/>
            </a:endParaRPr>
          </a:p>
          <a:p>
            <a:pPr algn="just"/>
            <a:r>
              <a:rPr lang="zh-CN" altLang="en-US" sz="1900" dirty="0">
                <a:latin typeface="楷体" panose="02010609060101010101" pitchFamily="49" charset="-122"/>
                <a:ea typeface="楷体" panose="02010609060101010101" pitchFamily="49" charset="-122"/>
              </a:rPr>
              <a:t>高频短语</a:t>
            </a:r>
            <a:endParaRPr lang="zh-CN" altLang="en-US" sz="1900" dirty="0">
              <a:latin typeface="楷体" panose="02010609060101010101" pitchFamily="49" charset="-122"/>
              <a:ea typeface="楷体" panose="02010609060101010101" pitchFamily="49" charset="-122"/>
            </a:endParaRPr>
          </a:p>
        </p:txBody>
      </p:sp>
      <p:cxnSp>
        <p:nvCxnSpPr>
          <p:cNvPr id="13" name="直接箭头连接符 12"/>
          <p:cNvCxnSpPr>
            <a:stCxn id="5" idx="3"/>
          </p:cNvCxnSpPr>
          <p:nvPr/>
        </p:nvCxnSpPr>
        <p:spPr>
          <a:xfrm>
            <a:off x="1700530" y="5201920"/>
            <a:ext cx="930275"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2988310" y="5205095"/>
            <a:ext cx="930275"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4358640" y="5208270"/>
            <a:ext cx="930275"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5880100" y="5211445"/>
            <a:ext cx="930275"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158355" y="5198745"/>
            <a:ext cx="930275"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8916670" y="5195570"/>
            <a:ext cx="930275"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3807460" cy="553085"/>
          </a:xfrm>
          <a:prstGeom prst="rect">
            <a:avLst/>
          </a:prstGeom>
          <a:noFill/>
        </p:spPr>
        <p:txBody>
          <a:bodyPr wrap="square">
            <a:spAutoFit/>
          </a:bodyPr>
          <a:lstStyle/>
          <a:p>
            <a:r>
              <a:rPr lang="zh-CN" altLang="en-US" sz="3000" b="1" dirty="0">
                <a:solidFill>
                  <a:srgbClr val="90362D"/>
                </a:solidFill>
                <a:latin typeface="Times New Roman" panose="02020603050405020304" pitchFamily="18" charset="0"/>
                <a:ea typeface="楷体" panose="02010609060101010101" pitchFamily="49" charset="-122"/>
              </a:rPr>
              <a:t>互信息的计算</a:t>
            </a:r>
            <a:endParaRPr lang="zh-CN" altLang="en-US" sz="3000" b="1" dirty="0">
              <a:solidFill>
                <a:srgbClr val="90362D"/>
              </a:solidFill>
              <a:latin typeface="Times New Roman" panose="02020603050405020304" pitchFamily="18" charset="0"/>
              <a:ea typeface="楷体" panose="02010609060101010101" pitchFamily="49" charset="-122"/>
            </a:endParaRPr>
          </a:p>
        </p:txBody>
      </p:sp>
      <p:sp>
        <p:nvSpPr>
          <p:cNvPr id="12" name="文本框 11"/>
          <p:cNvSpPr txBox="1"/>
          <p:nvPr/>
        </p:nvSpPr>
        <p:spPr>
          <a:xfrm>
            <a:off x="562277" y="1763354"/>
            <a:ext cx="10714385" cy="4569460"/>
          </a:xfrm>
          <a:prstGeom prst="rect">
            <a:avLst/>
          </a:prstGeom>
          <a:noFill/>
        </p:spPr>
        <p:txBody>
          <a:bodyPr wrap="square">
            <a:spAutoFit/>
          </a:bodyPr>
          <a:lstStyle/>
          <a:p>
            <a:pPr indent="0" algn="just">
              <a:lnSpc>
                <a:spcPct val="150000"/>
              </a:lnSpc>
              <a:buFont typeface="Wingdings" panose="05000000000000000000" pitchFamily="2" charset="2"/>
              <a:buNone/>
            </a:pPr>
            <a:r>
              <a:rPr lang="zh-CN" altLang="en-US" sz="2000" dirty="0">
                <a:latin typeface="Times New Roman" panose="02020603050405020304" pitchFamily="18" charset="0"/>
                <a:ea typeface="楷体" panose="02010609060101010101" pitchFamily="49" charset="-122"/>
              </a:rPr>
              <a:t> </a:t>
            </a:r>
            <a:r>
              <a:rPr lang="en-US" altLang="zh-CN" sz="2000" dirty="0">
                <a:latin typeface="Times New Roman" panose="02020603050405020304" pitchFamily="18" charset="0"/>
                <a:ea typeface="楷体" panose="02010609060101010101" pitchFamily="49" charset="-122"/>
              </a:rPr>
              <a:t>   </a:t>
            </a:r>
            <a:r>
              <a:rPr lang="zh-CN" altLang="en-US" sz="2000" dirty="0">
                <a:latin typeface="Times New Roman" panose="02020603050405020304" pitchFamily="18" charset="0"/>
                <a:ea typeface="楷体" panose="02010609060101010101" pitchFamily="49" charset="-122"/>
              </a:rPr>
              <a:t>为了简化文本中的统计计算，在该方法中对互信息与左右熵的计算方法进行了重新定义。二元互信息的计算公式如下：</a:t>
            </a:r>
            <a:endParaRPr lang="zh-CN" altLang="en-US" sz="2000" dirty="0">
              <a:latin typeface="Times New Roman" panose="02020603050405020304" pitchFamily="18" charset="0"/>
              <a:ea typeface="楷体" panose="02010609060101010101" pitchFamily="49" charset="-122"/>
            </a:endParaRPr>
          </a:p>
          <a:p>
            <a:pPr indent="0" algn="just">
              <a:lnSpc>
                <a:spcPct val="150000"/>
              </a:lnSpc>
              <a:buFont typeface="Wingdings" panose="05000000000000000000" pitchFamily="2" charset="2"/>
              <a:buNone/>
            </a:pPr>
            <a:endParaRPr lang="zh-CN" altLang="en-US" dirty="0">
              <a:latin typeface="Times New Roman" panose="02020603050405020304" pitchFamily="18" charset="0"/>
              <a:ea typeface="楷体" panose="02010609060101010101" pitchFamily="49" charset="-122"/>
            </a:endParaRPr>
          </a:p>
          <a:p>
            <a:pPr indent="0" algn="just">
              <a:lnSpc>
                <a:spcPct val="150000"/>
              </a:lnSpc>
              <a:buFont typeface="Wingdings" panose="05000000000000000000" pitchFamily="2" charset="2"/>
              <a:buNone/>
            </a:pPr>
            <a:endParaRPr lang="zh-CN" altLang="en-US" dirty="0">
              <a:latin typeface="Times New Roman" panose="02020603050405020304" pitchFamily="18" charset="0"/>
              <a:ea typeface="楷体" panose="02010609060101010101" pitchFamily="49" charset="-122"/>
            </a:endParaRPr>
          </a:p>
          <a:p>
            <a:pPr indent="0" algn="just">
              <a:lnSpc>
                <a:spcPct val="150000"/>
              </a:lnSpc>
              <a:buFont typeface="Wingdings" panose="05000000000000000000" pitchFamily="2" charset="2"/>
              <a:buNone/>
            </a:pPr>
            <a:endParaRPr lang="zh-CN" altLang="en-US" dirty="0">
              <a:latin typeface="Times New Roman" panose="02020603050405020304" pitchFamily="18" charset="0"/>
              <a:ea typeface="楷体" panose="02010609060101010101" pitchFamily="49" charset="-122"/>
            </a:endParaRPr>
          </a:p>
          <a:p>
            <a:pPr indent="0" algn="just">
              <a:lnSpc>
                <a:spcPct val="150000"/>
              </a:lnSpc>
              <a:buFont typeface="Wingdings" panose="05000000000000000000" pitchFamily="2" charset="2"/>
              <a:buNone/>
            </a:pPr>
            <a:r>
              <a:rPr lang="zh-CN" altLang="en-US" sz="2000" dirty="0">
                <a:latin typeface="Times New Roman" panose="02020603050405020304" pitchFamily="18" charset="0"/>
                <a:ea typeface="楷体" panose="02010609060101010101" pitchFamily="49" charset="-122"/>
              </a:rPr>
              <a:t> </a:t>
            </a:r>
            <a:r>
              <a:rPr lang="en-US" altLang="zh-CN" sz="2000" dirty="0">
                <a:latin typeface="Times New Roman" panose="02020603050405020304" pitchFamily="18" charset="0"/>
                <a:ea typeface="楷体" panose="02010609060101010101" pitchFamily="49" charset="-122"/>
              </a:rPr>
              <a:t>   </a:t>
            </a:r>
            <a:r>
              <a:rPr lang="zh-CN" altLang="en-US" sz="2000" dirty="0">
                <a:latin typeface="Times New Roman" panose="02020603050405020304" pitchFamily="18" charset="0"/>
                <a:ea typeface="楷体" panose="02010609060101010101" pitchFamily="49" charset="-122"/>
              </a:rPr>
              <a:t>其中，</a:t>
            </a:r>
            <a:r>
              <a:rPr lang="en-US" altLang="zh-CN" sz="2000" dirty="0">
                <a:latin typeface="Times New Roman" panose="02020603050405020304" pitchFamily="18" charset="0"/>
                <a:ea typeface="楷体" panose="02010609060101010101" pitchFamily="49" charset="-122"/>
              </a:rPr>
              <a:t>t</a:t>
            </a:r>
            <a:r>
              <a:rPr lang="zh-CN" altLang="en-US" sz="2000" dirty="0">
                <a:latin typeface="Times New Roman" panose="02020603050405020304" pitchFamily="18" charset="0"/>
                <a:ea typeface="楷体" panose="02010609060101010101" pitchFamily="49" charset="-122"/>
              </a:rPr>
              <a:t>为候选词串，</a:t>
            </a:r>
            <a:r>
              <a:rPr lang="en-US" altLang="zh-CN" sz="2000" dirty="0">
                <a:latin typeface="Times New Roman" panose="02020603050405020304" pitchFamily="18" charset="0"/>
                <a:ea typeface="楷体" panose="02010609060101010101" pitchFamily="49" charset="-122"/>
              </a:rPr>
              <a:t>x</a:t>
            </a:r>
            <a:r>
              <a:rPr lang="zh-CN" altLang="en-US" sz="2000" dirty="0">
                <a:latin typeface="Times New Roman" panose="02020603050405020304" pitchFamily="18" charset="0"/>
                <a:ea typeface="楷体" panose="02010609060101010101" pitchFamily="49" charset="-122"/>
              </a:rPr>
              <a:t>，</a:t>
            </a:r>
            <a:r>
              <a:rPr lang="en-US" altLang="zh-CN" sz="2000" dirty="0">
                <a:latin typeface="Times New Roman" panose="02020603050405020304" pitchFamily="18" charset="0"/>
                <a:ea typeface="楷体" panose="02010609060101010101" pitchFamily="49" charset="-122"/>
              </a:rPr>
              <a:t>y</a:t>
            </a:r>
            <a:r>
              <a:rPr lang="zh-CN" altLang="en-US" sz="2000" dirty="0">
                <a:latin typeface="Times New Roman" panose="02020603050405020304" pitchFamily="18" charset="0"/>
                <a:ea typeface="楷体" panose="02010609060101010101" pitchFamily="49" charset="-122"/>
              </a:rPr>
              <a:t>为候选词串</a:t>
            </a:r>
            <a:r>
              <a:rPr lang="en-US" altLang="zh-CN" sz="2000" dirty="0">
                <a:latin typeface="Times New Roman" panose="02020603050405020304" pitchFamily="18" charset="0"/>
                <a:ea typeface="楷体" panose="02010609060101010101" pitchFamily="49" charset="-122"/>
              </a:rPr>
              <a:t>t</a:t>
            </a:r>
            <a:r>
              <a:rPr lang="zh-CN" altLang="en-US" sz="2000" dirty="0">
                <a:latin typeface="Times New Roman" panose="02020603050405020304" pitchFamily="18" charset="0"/>
                <a:ea typeface="楷体" panose="02010609060101010101" pitchFamily="49" charset="-122"/>
              </a:rPr>
              <a:t>的内部词语。</a:t>
            </a:r>
            <a:r>
              <a:rPr lang="en-US" altLang="zh-CN" sz="2000" dirty="0">
                <a:latin typeface="Times New Roman" panose="02020603050405020304" pitchFamily="18" charset="0"/>
                <a:ea typeface="楷体" panose="02010609060101010101" pitchFamily="49" charset="-122"/>
              </a:rPr>
              <a:t>p(t)</a:t>
            </a:r>
            <a:r>
              <a:rPr lang="zh-CN" altLang="en-US" sz="2000" dirty="0">
                <a:latin typeface="Times New Roman" panose="02020603050405020304" pitchFamily="18" charset="0"/>
                <a:ea typeface="楷体" panose="02010609060101010101" pitchFamily="49" charset="-122"/>
              </a:rPr>
              <a:t>，</a:t>
            </a:r>
            <a:r>
              <a:rPr lang="en-US" altLang="zh-CN" sz="2000" dirty="0">
                <a:latin typeface="Times New Roman" panose="02020603050405020304" pitchFamily="18" charset="0"/>
                <a:ea typeface="楷体" panose="02010609060101010101" pitchFamily="49" charset="-122"/>
                <a:sym typeface="+mn-ea"/>
              </a:rPr>
              <a:t>p(x)</a:t>
            </a:r>
            <a:r>
              <a:rPr lang="zh-CN" altLang="en-US" sz="2000" dirty="0">
                <a:latin typeface="Times New Roman" panose="02020603050405020304" pitchFamily="18" charset="0"/>
                <a:ea typeface="楷体" panose="02010609060101010101" pitchFamily="49" charset="-122"/>
                <a:sym typeface="+mn-ea"/>
              </a:rPr>
              <a:t>，</a:t>
            </a:r>
            <a:r>
              <a:rPr lang="en-US" altLang="zh-CN" sz="2000" dirty="0">
                <a:latin typeface="Times New Roman" panose="02020603050405020304" pitchFamily="18" charset="0"/>
                <a:ea typeface="楷体" panose="02010609060101010101" pitchFamily="49" charset="-122"/>
                <a:sym typeface="+mn-ea"/>
              </a:rPr>
              <a:t>p(y)</a:t>
            </a:r>
            <a:r>
              <a:rPr lang="zh-CN" altLang="en-US" sz="2000" dirty="0">
                <a:latin typeface="Times New Roman" panose="02020603050405020304" pitchFamily="18" charset="0"/>
                <a:ea typeface="楷体" panose="02010609060101010101" pitchFamily="49" charset="-122"/>
                <a:sym typeface="+mn-ea"/>
              </a:rPr>
              <a:t>分别表示</a:t>
            </a:r>
            <a:r>
              <a:rPr lang="en-US" altLang="zh-CN" sz="2000" dirty="0">
                <a:latin typeface="Times New Roman" panose="02020603050405020304" pitchFamily="18" charset="0"/>
                <a:ea typeface="楷体" panose="02010609060101010101" pitchFamily="49" charset="-122"/>
                <a:sym typeface="+mn-ea"/>
              </a:rPr>
              <a:t>t</a:t>
            </a:r>
            <a:r>
              <a:rPr lang="zh-CN" altLang="en-US" sz="2000" dirty="0">
                <a:latin typeface="Times New Roman" panose="02020603050405020304" pitchFamily="18" charset="0"/>
                <a:ea typeface="楷体" panose="02010609060101010101" pitchFamily="49" charset="-122"/>
                <a:sym typeface="+mn-ea"/>
              </a:rPr>
              <a:t>，</a:t>
            </a:r>
            <a:r>
              <a:rPr lang="en-US" altLang="zh-CN" sz="2000" dirty="0">
                <a:latin typeface="Times New Roman" panose="02020603050405020304" pitchFamily="18" charset="0"/>
                <a:ea typeface="楷体" panose="02010609060101010101" pitchFamily="49" charset="-122"/>
                <a:sym typeface="+mn-ea"/>
              </a:rPr>
              <a:t>x</a:t>
            </a:r>
            <a:r>
              <a:rPr lang="zh-CN" altLang="en-US" sz="2000" dirty="0">
                <a:latin typeface="Times New Roman" panose="02020603050405020304" pitchFamily="18" charset="0"/>
                <a:ea typeface="楷体" panose="02010609060101010101" pitchFamily="49" charset="-122"/>
                <a:sym typeface="+mn-ea"/>
              </a:rPr>
              <a:t>，</a:t>
            </a:r>
            <a:r>
              <a:rPr lang="en-US" altLang="zh-CN" sz="2000" dirty="0">
                <a:latin typeface="Times New Roman" panose="02020603050405020304" pitchFamily="18" charset="0"/>
                <a:ea typeface="楷体" panose="02010609060101010101" pitchFamily="49" charset="-122"/>
                <a:sym typeface="+mn-ea"/>
              </a:rPr>
              <a:t>y</a:t>
            </a:r>
            <a:r>
              <a:rPr lang="zh-CN" altLang="en-US" sz="2000" dirty="0">
                <a:latin typeface="Times New Roman" panose="02020603050405020304" pitchFamily="18" charset="0"/>
                <a:ea typeface="楷体" panose="02010609060101010101" pitchFamily="49" charset="-122"/>
                <a:sym typeface="+mn-ea"/>
              </a:rPr>
              <a:t>的概率。采用简单的归一化频率形式来估计概率：</a:t>
            </a:r>
            <a:r>
              <a:rPr lang="en-US" altLang="zh-CN" sz="2000" dirty="0">
                <a:latin typeface="Times New Roman" panose="02020603050405020304" pitchFamily="18" charset="0"/>
                <a:ea typeface="楷体" panose="02010609060101010101" pitchFamily="49" charset="-122"/>
                <a:sym typeface="+mn-ea"/>
              </a:rPr>
              <a:t>p(t)=n</a:t>
            </a:r>
            <a:r>
              <a:rPr lang="en-US" altLang="zh-CN" sz="2000" baseline="-25000" dirty="0">
                <a:latin typeface="Times New Roman" panose="02020603050405020304" pitchFamily="18" charset="0"/>
                <a:ea typeface="楷体" panose="02010609060101010101" pitchFamily="49" charset="-122"/>
                <a:sym typeface="+mn-ea"/>
              </a:rPr>
              <a:t>t</a:t>
            </a:r>
            <a:r>
              <a:rPr lang="en-US" altLang="zh-CN" sz="2000" dirty="0">
                <a:latin typeface="Times New Roman" panose="02020603050405020304" pitchFamily="18" charset="0"/>
                <a:ea typeface="楷体" panose="02010609060101010101" pitchFamily="49" charset="-122"/>
                <a:sym typeface="+mn-ea"/>
              </a:rPr>
              <a:t>/N</a:t>
            </a:r>
            <a:r>
              <a:rPr lang="zh-CN" altLang="en-US" sz="2000" dirty="0">
                <a:latin typeface="Times New Roman" panose="02020603050405020304" pitchFamily="18" charset="0"/>
                <a:ea typeface="楷体" panose="02010609060101010101" pitchFamily="49" charset="-122"/>
                <a:sym typeface="+mn-ea"/>
              </a:rPr>
              <a:t>，</a:t>
            </a:r>
            <a:r>
              <a:rPr lang="en-US" altLang="zh-CN" sz="2000" dirty="0">
                <a:latin typeface="Times New Roman" panose="02020603050405020304" pitchFamily="18" charset="0"/>
                <a:ea typeface="楷体" panose="02010609060101010101" pitchFamily="49" charset="-122"/>
                <a:sym typeface="+mn-ea"/>
              </a:rPr>
              <a:t>p(x)=n</a:t>
            </a:r>
            <a:r>
              <a:rPr lang="en-US" altLang="zh-CN" sz="2000" baseline="-25000" dirty="0">
                <a:latin typeface="Times New Roman" panose="02020603050405020304" pitchFamily="18" charset="0"/>
                <a:ea typeface="楷体" panose="02010609060101010101" pitchFamily="49" charset="-122"/>
                <a:sym typeface="+mn-ea"/>
              </a:rPr>
              <a:t>x</a:t>
            </a:r>
            <a:r>
              <a:rPr lang="en-US" altLang="zh-CN" sz="2000" dirty="0">
                <a:latin typeface="Times New Roman" panose="02020603050405020304" pitchFamily="18" charset="0"/>
                <a:ea typeface="楷体" panose="02010609060101010101" pitchFamily="49" charset="-122"/>
                <a:sym typeface="+mn-ea"/>
              </a:rPr>
              <a:t>/N</a:t>
            </a:r>
            <a:r>
              <a:rPr lang="zh-CN" altLang="en-US" sz="2000" dirty="0">
                <a:latin typeface="Times New Roman" panose="02020603050405020304" pitchFamily="18" charset="0"/>
                <a:ea typeface="楷体" panose="02010609060101010101" pitchFamily="49" charset="-122"/>
                <a:sym typeface="+mn-ea"/>
              </a:rPr>
              <a:t>，</a:t>
            </a:r>
            <a:r>
              <a:rPr lang="en-US" altLang="zh-CN" sz="2000" dirty="0">
                <a:latin typeface="Times New Roman" panose="02020603050405020304" pitchFamily="18" charset="0"/>
                <a:ea typeface="楷体" panose="02010609060101010101" pitchFamily="49" charset="-122"/>
                <a:sym typeface="+mn-ea"/>
              </a:rPr>
              <a:t>p(y)=n</a:t>
            </a:r>
            <a:r>
              <a:rPr lang="en-US" altLang="zh-CN" sz="2000" baseline="-25000" dirty="0">
                <a:latin typeface="Times New Roman" panose="02020603050405020304" pitchFamily="18" charset="0"/>
                <a:ea typeface="楷体" panose="02010609060101010101" pitchFamily="49" charset="-122"/>
                <a:sym typeface="+mn-ea"/>
              </a:rPr>
              <a:t>y</a:t>
            </a:r>
            <a:r>
              <a:rPr lang="en-US" altLang="zh-CN" sz="2000" dirty="0">
                <a:latin typeface="Times New Roman" panose="02020603050405020304" pitchFamily="18" charset="0"/>
                <a:ea typeface="楷体" panose="02010609060101010101" pitchFamily="49" charset="-122"/>
                <a:sym typeface="+mn-ea"/>
              </a:rPr>
              <a:t>/N</a:t>
            </a:r>
            <a:r>
              <a:rPr lang="zh-CN" altLang="en-US" sz="2000" dirty="0">
                <a:latin typeface="Times New Roman" panose="02020603050405020304" pitchFamily="18" charset="0"/>
                <a:ea typeface="楷体" panose="02010609060101010101" pitchFamily="49" charset="-122"/>
                <a:sym typeface="+mn-ea"/>
              </a:rPr>
              <a:t>。</a:t>
            </a:r>
            <a:r>
              <a:rPr lang="en-US" altLang="zh-CN" sz="2000" dirty="0">
                <a:latin typeface="Times New Roman" panose="02020603050405020304" pitchFamily="18" charset="0"/>
                <a:ea typeface="楷体" panose="02010609060101010101" pitchFamily="49" charset="-122"/>
                <a:sym typeface="+mn-ea"/>
              </a:rPr>
              <a:t>n</a:t>
            </a:r>
            <a:r>
              <a:rPr lang="en-US" altLang="zh-CN" sz="2000" baseline="-25000" dirty="0">
                <a:latin typeface="Times New Roman" panose="02020603050405020304" pitchFamily="18" charset="0"/>
                <a:ea typeface="楷体" panose="02010609060101010101" pitchFamily="49" charset="-122"/>
                <a:sym typeface="+mn-ea"/>
              </a:rPr>
              <a:t>t</a:t>
            </a:r>
            <a:r>
              <a:rPr lang="zh-CN" altLang="en-US" sz="2000" dirty="0">
                <a:latin typeface="Times New Roman" panose="02020603050405020304" pitchFamily="18" charset="0"/>
                <a:ea typeface="楷体" panose="02010609060101010101" pitchFamily="49" charset="-122"/>
                <a:sym typeface="+mn-ea"/>
              </a:rPr>
              <a:t>、</a:t>
            </a:r>
            <a:r>
              <a:rPr lang="en-US" altLang="zh-CN" sz="2000" dirty="0">
                <a:latin typeface="Times New Roman" panose="02020603050405020304" pitchFamily="18" charset="0"/>
                <a:ea typeface="楷体" panose="02010609060101010101" pitchFamily="49" charset="-122"/>
                <a:sym typeface="+mn-ea"/>
              </a:rPr>
              <a:t>n</a:t>
            </a:r>
            <a:r>
              <a:rPr lang="en-US" altLang="zh-CN" sz="2000" baseline="-25000" dirty="0">
                <a:latin typeface="Times New Roman" panose="02020603050405020304" pitchFamily="18" charset="0"/>
                <a:ea typeface="楷体" panose="02010609060101010101" pitchFamily="49" charset="-122"/>
                <a:sym typeface="+mn-ea"/>
              </a:rPr>
              <a:t>x</a:t>
            </a:r>
            <a:r>
              <a:rPr lang="zh-CN" altLang="en-US" sz="2000" dirty="0">
                <a:latin typeface="Times New Roman" panose="02020603050405020304" pitchFamily="18" charset="0"/>
                <a:ea typeface="楷体" panose="02010609060101010101" pitchFamily="49" charset="-122"/>
                <a:sym typeface="+mn-ea"/>
              </a:rPr>
              <a:t>、</a:t>
            </a:r>
            <a:r>
              <a:rPr lang="en-US" altLang="zh-CN" sz="2000" dirty="0">
                <a:latin typeface="Times New Roman" panose="02020603050405020304" pitchFamily="18" charset="0"/>
                <a:ea typeface="楷体" panose="02010609060101010101" pitchFamily="49" charset="-122"/>
                <a:sym typeface="+mn-ea"/>
              </a:rPr>
              <a:t>n</a:t>
            </a:r>
            <a:r>
              <a:rPr lang="en-US" altLang="zh-CN" sz="2000" baseline="-25000" dirty="0">
                <a:latin typeface="Times New Roman" panose="02020603050405020304" pitchFamily="18" charset="0"/>
                <a:ea typeface="楷体" panose="02010609060101010101" pitchFamily="49" charset="-122"/>
                <a:sym typeface="+mn-ea"/>
              </a:rPr>
              <a:t>y</a:t>
            </a:r>
            <a:r>
              <a:rPr lang="zh-CN" altLang="en-US" sz="2000" dirty="0">
                <a:latin typeface="Times New Roman" panose="02020603050405020304" pitchFamily="18" charset="0"/>
                <a:ea typeface="楷体" panose="02010609060101010101" pitchFamily="49" charset="-122"/>
                <a:sym typeface="+mn-ea"/>
              </a:rPr>
              <a:t>分别表示</a:t>
            </a:r>
            <a:r>
              <a:rPr lang="en-US" altLang="zh-CN" sz="2000" dirty="0">
                <a:latin typeface="Times New Roman" panose="02020603050405020304" pitchFamily="18" charset="0"/>
                <a:ea typeface="楷体" panose="02010609060101010101" pitchFamily="49" charset="-122"/>
                <a:sym typeface="+mn-ea"/>
              </a:rPr>
              <a:t>t</a:t>
            </a:r>
            <a:r>
              <a:rPr lang="zh-CN" altLang="en-US" sz="2000" dirty="0">
                <a:latin typeface="Times New Roman" panose="02020603050405020304" pitchFamily="18" charset="0"/>
                <a:ea typeface="楷体" panose="02010609060101010101" pitchFamily="49" charset="-122"/>
                <a:sym typeface="+mn-ea"/>
              </a:rPr>
              <a:t>、</a:t>
            </a:r>
            <a:r>
              <a:rPr lang="en-US" altLang="zh-CN" sz="2000" dirty="0">
                <a:latin typeface="Times New Roman" panose="02020603050405020304" pitchFamily="18" charset="0"/>
                <a:ea typeface="楷体" panose="02010609060101010101" pitchFamily="49" charset="-122"/>
                <a:sym typeface="+mn-ea"/>
              </a:rPr>
              <a:t>x</a:t>
            </a:r>
            <a:r>
              <a:rPr lang="zh-CN" altLang="en-US" sz="2000" dirty="0">
                <a:latin typeface="Times New Roman" panose="02020603050405020304" pitchFamily="18" charset="0"/>
                <a:ea typeface="楷体" panose="02010609060101010101" pitchFamily="49" charset="-122"/>
                <a:sym typeface="+mn-ea"/>
              </a:rPr>
              <a:t>、</a:t>
            </a:r>
            <a:r>
              <a:rPr lang="en-US" altLang="zh-CN" sz="2000" dirty="0">
                <a:latin typeface="Times New Roman" panose="02020603050405020304" pitchFamily="18" charset="0"/>
                <a:ea typeface="楷体" panose="02010609060101010101" pitchFamily="49" charset="-122"/>
                <a:sym typeface="+mn-ea"/>
              </a:rPr>
              <a:t>y</a:t>
            </a:r>
            <a:r>
              <a:rPr lang="zh-CN" altLang="en-US" sz="2000" dirty="0">
                <a:latin typeface="Times New Roman" panose="02020603050405020304" pitchFamily="18" charset="0"/>
                <a:ea typeface="楷体" panose="02010609060101010101" pitchFamily="49" charset="-122"/>
                <a:sym typeface="+mn-ea"/>
              </a:rPr>
              <a:t>在语料中出现的频次，</a:t>
            </a:r>
            <a:r>
              <a:rPr lang="en-US" altLang="zh-CN" sz="2000" dirty="0">
                <a:latin typeface="Times New Roman" panose="02020603050405020304" pitchFamily="18" charset="0"/>
                <a:ea typeface="楷体" panose="02010609060101010101" pitchFamily="49" charset="-122"/>
                <a:sym typeface="+mn-ea"/>
              </a:rPr>
              <a:t>N</a:t>
            </a:r>
            <a:r>
              <a:rPr lang="zh-CN" altLang="en-US" sz="2000" dirty="0">
                <a:latin typeface="Times New Roman" panose="02020603050405020304" pitchFamily="18" charset="0"/>
                <a:ea typeface="楷体" panose="02010609060101010101" pitchFamily="49" charset="-122"/>
                <a:sym typeface="+mn-ea"/>
              </a:rPr>
              <a:t>是集合中所有长度满足阈值的候选词串的总数。互信息体现了两个词之间的相互依赖程度，互信息值越高，表明</a:t>
            </a:r>
            <a:r>
              <a:rPr lang="en-US" altLang="zh-CN" sz="2000" dirty="0">
                <a:latin typeface="Times New Roman" panose="02020603050405020304" pitchFamily="18" charset="0"/>
                <a:ea typeface="楷体" panose="02010609060101010101" pitchFamily="49" charset="-122"/>
                <a:sym typeface="+mn-ea"/>
              </a:rPr>
              <a:t>x</a:t>
            </a:r>
            <a:r>
              <a:rPr lang="zh-CN" altLang="en-US" sz="2000" dirty="0">
                <a:latin typeface="Times New Roman" panose="02020603050405020304" pitchFamily="18" charset="0"/>
                <a:ea typeface="楷体" panose="02010609060101010101" pitchFamily="49" charset="-122"/>
                <a:sym typeface="+mn-ea"/>
              </a:rPr>
              <a:t>和</a:t>
            </a:r>
            <a:r>
              <a:rPr lang="en-US" altLang="zh-CN" sz="2000" dirty="0">
                <a:latin typeface="Times New Roman" panose="02020603050405020304" pitchFamily="18" charset="0"/>
                <a:ea typeface="楷体" panose="02010609060101010101" pitchFamily="49" charset="-122"/>
                <a:sym typeface="+mn-ea"/>
              </a:rPr>
              <a:t>y</a:t>
            </a:r>
            <a:r>
              <a:rPr lang="zh-CN" altLang="en-US" sz="2000" dirty="0">
                <a:latin typeface="Times New Roman" panose="02020603050405020304" pitchFamily="18" charset="0"/>
                <a:ea typeface="楷体" panose="02010609060101010101" pitchFamily="49" charset="-122"/>
                <a:sym typeface="+mn-ea"/>
              </a:rPr>
              <a:t>相关性越高，则</a:t>
            </a:r>
            <a:r>
              <a:rPr lang="en-US" altLang="zh-CN" sz="2000" dirty="0">
                <a:latin typeface="Times New Roman" panose="02020603050405020304" pitchFamily="18" charset="0"/>
                <a:ea typeface="楷体" panose="02010609060101010101" pitchFamily="49" charset="-122"/>
                <a:sym typeface="+mn-ea"/>
              </a:rPr>
              <a:t>x</a:t>
            </a:r>
            <a:r>
              <a:rPr lang="zh-CN" altLang="en-US" sz="2000" dirty="0">
                <a:latin typeface="Times New Roman" panose="02020603050405020304" pitchFamily="18" charset="0"/>
                <a:ea typeface="楷体" panose="02010609060101010101" pitchFamily="49" charset="-122"/>
                <a:sym typeface="+mn-ea"/>
              </a:rPr>
              <a:t>和</a:t>
            </a:r>
            <a:r>
              <a:rPr lang="en-US" altLang="zh-CN" sz="2000" dirty="0">
                <a:latin typeface="Times New Roman" panose="02020603050405020304" pitchFamily="18" charset="0"/>
                <a:ea typeface="楷体" panose="02010609060101010101" pitchFamily="49" charset="-122"/>
                <a:sym typeface="+mn-ea"/>
              </a:rPr>
              <a:t>y</a:t>
            </a:r>
            <a:r>
              <a:rPr lang="zh-CN" altLang="en-US" sz="2000" dirty="0">
                <a:latin typeface="Times New Roman" panose="02020603050405020304" pitchFamily="18" charset="0"/>
                <a:ea typeface="楷体" panose="02010609060101010101" pitchFamily="49" charset="-122"/>
                <a:sym typeface="+mn-ea"/>
              </a:rPr>
              <a:t>组成短语的可能性越大；反之，互信息值越低，</a:t>
            </a:r>
            <a:r>
              <a:rPr lang="en-US" altLang="zh-CN" sz="2000" dirty="0">
                <a:latin typeface="Times New Roman" panose="02020603050405020304" pitchFamily="18" charset="0"/>
                <a:ea typeface="楷体" panose="02010609060101010101" pitchFamily="49" charset="-122"/>
                <a:sym typeface="+mn-ea"/>
              </a:rPr>
              <a:t>x</a:t>
            </a:r>
            <a:r>
              <a:rPr lang="zh-CN" altLang="en-US" sz="2000" dirty="0">
                <a:latin typeface="Times New Roman" panose="02020603050405020304" pitchFamily="18" charset="0"/>
                <a:ea typeface="楷体" panose="02010609060101010101" pitchFamily="49" charset="-122"/>
                <a:sym typeface="+mn-ea"/>
              </a:rPr>
              <a:t>和</a:t>
            </a:r>
            <a:r>
              <a:rPr lang="en-US" altLang="zh-CN" sz="2000" dirty="0">
                <a:latin typeface="Times New Roman" panose="02020603050405020304" pitchFamily="18" charset="0"/>
                <a:ea typeface="楷体" panose="02010609060101010101" pitchFamily="49" charset="-122"/>
                <a:sym typeface="+mn-ea"/>
              </a:rPr>
              <a:t>y</a:t>
            </a:r>
            <a:r>
              <a:rPr lang="zh-CN" altLang="en-US" sz="2000" dirty="0">
                <a:latin typeface="Times New Roman" panose="02020603050405020304" pitchFamily="18" charset="0"/>
                <a:ea typeface="楷体" panose="02010609060101010101" pitchFamily="49" charset="-122"/>
                <a:sym typeface="+mn-ea"/>
              </a:rPr>
              <a:t>之间相关性越低，则</a:t>
            </a:r>
            <a:r>
              <a:rPr lang="en-US" altLang="zh-CN" sz="2000" dirty="0">
                <a:latin typeface="Times New Roman" panose="02020603050405020304" pitchFamily="18" charset="0"/>
                <a:ea typeface="楷体" panose="02010609060101010101" pitchFamily="49" charset="-122"/>
                <a:sym typeface="+mn-ea"/>
              </a:rPr>
              <a:t>x</a:t>
            </a:r>
            <a:r>
              <a:rPr lang="zh-CN" altLang="en-US" sz="2000" dirty="0">
                <a:latin typeface="Times New Roman" panose="02020603050405020304" pitchFamily="18" charset="0"/>
                <a:ea typeface="楷体" panose="02010609060101010101" pitchFamily="49" charset="-122"/>
                <a:sym typeface="+mn-ea"/>
              </a:rPr>
              <a:t>和</a:t>
            </a:r>
            <a:r>
              <a:rPr lang="en-US" altLang="zh-CN" sz="2000" dirty="0">
                <a:latin typeface="Times New Roman" panose="02020603050405020304" pitchFamily="18" charset="0"/>
                <a:ea typeface="楷体" panose="02010609060101010101" pitchFamily="49" charset="-122"/>
                <a:sym typeface="+mn-ea"/>
              </a:rPr>
              <a:t>y</a:t>
            </a:r>
            <a:r>
              <a:rPr lang="zh-CN" altLang="en-US" sz="2000" dirty="0">
                <a:latin typeface="Times New Roman" panose="02020603050405020304" pitchFamily="18" charset="0"/>
                <a:ea typeface="楷体" panose="02010609060101010101" pitchFamily="49" charset="-122"/>
                <a:sym typeface="+mn-ea"/>
              </a:rPr>
              <a:t>之间存在短语边界的可能性越大。</a:t>
            </a:r>
            <a:endParaRPr lang="zh-CN" altLang="en-US" sz="2000" dirty="0">
              <a:latin typeface="Times New Roman" panose="02020603050405020304" pitchFamily="18" charset="0"/>
              <a:ea typeface="楷体" panose="02010609060101010101" pitchFamily="49" charset="-122"/>
              <a:sym typeface="+mn-ea"/>
            </a:endParaRPr>
          </a:p>
        </p:txBody>
      </p:sp>
      <p:sp>
        <p:nvSpPr>
          <p:cNvPr id="4" name="文本框 3"/>
          <p:cNvSpPr txBox="1"/>
          <p:nvPr/>
        </p:nvSpPr>
        <p:spPr>
          <a:xfrm>
            <a:off x="11216640" y="6339840"/>
            <a:ext cx="721360" cy="369332"/>
          </a:xfrm>
          <a:prstGeom prst="rect">
            <a:avLst/>
          </a:prstGeom>
          <a:noFill/>
        </p:spPr>
        <p:txBody>
          <a:bodyPr wrap="square" rtlCol="0">
            <a:spAutoFit/>
          </a:bodyPr>
          <a:lstStyle/>
          <a:p>
            <a:r>
              <a:rPr lang="en-US" altLang="zh-CN" dirty="0"/>
              <a:t>2</a:t>
            </a:r>
            <a:endParaRPr lang="zh-CN" altLang="en-US" dirty="0"/>
          </a:p>
        </p:txBody>
      </p:sp>
      <p:pic>
        <p:nvPicPr>
          <p:cNvPr id="2" name="图片 1"/>
          <p:cNvPicPr>
            <a:picLocks noChangeAspect="1"/>
          </p:cNvPicPr>
          <p:nvPr>
            <p:custDataLst>
              <p:tags r:id="rId1"/>
            </p:custDataLst>
          </p:nvPr>
        </p:nvPicPr>
        <p:blipFill>
          <a:blip r:embed="rId2"/>
          <a:stretch>
            <a:fillRect/>
          </a:stretch>
        </p:blipFill>
        <p:spPr>
          <a:xfrm>
            <a:off x="869315" y="2863215"/>
            <a:ext cx="7196455" cy="10248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3771265" cy="553085"/>
          </a:xfrm>
          <a:prstGeom prst="rect">
            <a:avLst/>
          </a:prstGeom>
          <a:noFill/>
        </p:spPr>
        <p:txBody>
          <a:bodyPr wrap="square">
            <a:spAutoFit/>
          </a:bodyPr>
          <a:lstStyle/>
          <a:p>
            <a:r>
              <a:rPr lang="zh-CN" altLang="en-US" sz="3000" b="1" dirty="0">
                <a:solidFill>
                  <a:srgbClr val="90362D"/>
                </a:solidFill>
                <a:latin typeface="Times New Roman" panose="02020603050405020304" pitchFamily="18" charset="0"/>
                <a:ea typeface="楷体" panose="02010609060101010101" pitchFamily="49" charset="-122"/>
              </a:rPr>
              <a:t>左右熵的计算</a:t>
            </a:r>
            <a:endParaRPr lang="zh-CN" altLang="en-US" sz="3000" b="1" dirty="0">
              <a:solidFill>
                <a:srgbClr val="90362D"/>
              </a:solidFill>
              <a:latin typeface="Times New Roman" panose="02020603050405020304" pitchFamily="18" charset="0"/>
              <a:ea typeface="楷体" panose="02010609060101010101" pitchFamily="49" charset="-122"/>
            </a:endParaRPr>
          </a:p>
        </p:txBody>
      </p:sp>
      <p:sp>
        <p:nvSpPr>
          <p:cNvPr id="10" name="文本框 9"/>
          <p:cNvSpPr txBox="1"/>
          <p:nvPr/>
        </p:nvSpPr>
        <p:spPr>
          <a:xfrm>
            <a:off x="11216640" y="6339840"/>
            <a:ext cx="721360" cy="369332"/>
          </a:xfrm>
          <a:prstGeom prst="rect">
            <a:avLst/>
          </a:prstGeom>
          <a:noFill/>
        </p:spPr>
        <p:txBody>
          <a:bodyPr wrap="square" rtlCol="0">
            <a:spAutoFit/>
          </a:bodyPr>
          <a:lstStyle/>
          <a:p>
            <a:r>
              <a:rPr lang="en-US" altLang="zh-CN" dirty="0"/>
              <a:t>3</a:t>
            </a:r>
            <a:endParaRPr lang="zh-CN" altLang="en-US" dirty="0"/>
          </a:p>
        </p:txBody>
      </p:sp>
      <p:sp>
        <p:nvSpPr>
          <p:cNvPr id="2" name="文本框 1"/>
          <p:cNvSpPr txBox="1"/>
          <p:nvPr/>
        </p:nvSpPr>
        <p:spPr>
          <a:xfrm>
            <a:off x="786432" y="1755734"/>
            <a:ext cx="10714385" cy="3599815"/>
          </a:xfrm>
          <a:prstGeom prst="rect">
            <a:avLst/>
          </a:prstGeom>
          <a:noFill/>
        </p:spPr>
        <p:txBody>
          <a:bodyPr wrap="square">
            <a:spAutoFit/>
          </a:bodyPr>
          <a:p>
            <a:pPr indent="0" algn="just">
              <a:lnSpc>
                <a:spcPct val="150000"/>
              </a:lnSpc>
              <a:buFont typeface="Wingdings" panose="05000000000000000000" pitchFamily="2" charset="2"/>
              <a:buNone/>
            </a:pPr>
            <a:r>
              <a:rPr lang="zh-CN" altLang="en-US" dirty="0">
                <a:latin typeface="Times New Roman" panose="02020603050405020304" pitchFamily="18" charset="0"/>
                <a:ea typeface="楷体" panose="02010609060101010101" pitchFamily="49" charset="-122"/>
              </a:rPr>
              <a:t>左熵的计算公式如下：</a:t>
            </a:r>
            <a:endParaRPr lang="zh-CN" altLang="en-US" dirty="0">
              <a:latin typeface="Times New Roman" panose="02020603050405020304" pitchFamily="18" charset="0"/>
              <a:ea typeface="楷体" panose="02010609060101010101" pitchFamily="49" charset="-122"/>
            </a:endParaRPr>
          </a:p>
          <a:p>
            <a:pPr indent="0" algn="just">
              <a:lnSpc>
                <a:spcPct val="150000"/>
              </a:lnSpc>
              <a:buFont typeface="Wingdings" panose="05000000000000000000" pitchFamily="2" charset="2"/>
              <a:buNone/>
            </a:pPr>
            <a:endParaRPr lang="en-US" altLang="zh-CN" dirty="0">
              <a:latin typeface="Times New Roman" panose="02020603050405020304" pitchFamily="18" charset="0"/>
              <a:ea typeface="楷体" panose="02010609060101010101" pitchFamily="49" charset="-122"/>
            </a:endParaRPr>
          </a:p>
          <a:p>
            <a:pPr indent="0" algn="just">
              <a:lnSpc>
                <a:spcPct val="150000"/>
              </a:lnSpc>
              <a:buFont typeface="Wingdings" panose="05000000000000000000" pitchFamily="2" charset="2"/>
              <a:buNone/>
            </a:pPr>
            <a:r>
              <a:rPr lang="zh-CN" altLang="en-US" dirty="0">
                <a:latin typeface="Times New Roman" panose="02020603050405020304" pitchFamily="18" charset="0"/>
                <a:ea typeface="楷体" panose="02010609060101010101" pitchFamily="49" charset="-122"/>
              </a:rPr>
              <a:t>右熵的计算公式如下：</a:t>
            </a:r>
            <a:r>
              <a:rPr lang="en-US" altLang="zh-CN" dirty="0">
                <a:latin typeface="Times New Roman" panose="02020603050405020304" pitchFamily="18" charset="0"/>
                <a:ea typeface="楷体" panose="02010609060101010101" pitchFamily="49" charset="-122"/>
              </a:rPr>
              <a:t>  </a:t>
            </a:r>
            <a:endParaRPr lang="zh-CN" altLang="en-US" dirty="0">
              <a:latin typeface="Times New Roman" panose="02020603050405020304" pitchFamily="18" charset="0"/>
              <a:ea typeface="楷体" panose="02010609060101010101" pitchFamily="49" charset="-122"/>
            </a:endParaRPr>
          </a:p>
          <a:p>
            <a:pPr indent="0" algn="just">
              <a:lnSpc>
                <a:spcPct val="150000"/>
              </a:lnSpc>
              <a:buFont typeface="Wingdings" panose="05000000000000000000" pitchFamily="2" charset="2"/>
              <a:buNone/>
            </a:pPr>
            <a:endParaRPr lang="zh-CN" altLang="en-US" dirty="0">
              <a:latin typeface="Times New Roman" panose="02020603050405020304" pitchFamily="18" charset="0"/>
              <a:ea typeface="楷体" panose="02010609060101010101" pitchFamily="49" charset="-122"/>
            </a:endParaRPr>
          </a:p>
          <a:p>
            <a:pPr indent="0" algn="just">
              <a:lnSpc>
                <a:spcPct val="150000"/>
              </a:lnSpc>
              <a:buFont typeface="Wingdings" panose="05000000000000000000" pitchFamily="2" charset="2"/>
              <a:buNone/>
            </a:pPr>
            <a:r>
              <a:rPr lang="zh-CN" altLang="en-US" sz="2000" dirty="0">
                <a:latin typeface="Times New Roman" panose="02020603050405020304" pitchFamily="18" charset="0"/>
                <a:ea typeface="楷体" panose="02010609060101010101" pitchFamily="49" charset="-122"/>
              </a:rPr>
              <a:t>其中，</a:t>
            </a:r>
            <a:r>
              <a:rPr lang="en-US" altLang="zh-CN" sz="2000" dirty="0">
                <a:latin typeface="Times New Roman" panose="02020603050405020304" pitchFamily="18" charset="0"/>
                <a:ea typeface="楷体" panose="02010609060101010101" pitchFamily="49" charset="-122"/>
              </a:rPr>
              <a:t>E</a:t>
            </a:r>
            <a:r>
              <a:rPr lang="en-US" altLang="zh-CN" sz="2000" baseline="-25000" dirty="0">
                <a:latin typeface="Times New Roman" panose="02020603050405020304" pitchFamily="18" charset="0"/>
                <a:ea typeface="楷体" panose="02010609060101010101" pitchFamily="49" charset="-122"/>
              </a:rPr>
              <a:t>L</a:t>
            </a:r>
            <a:r>
              <a:rPr lang="zh-CN" altLang="en-US" sz="2000" dirty="0">
                <a:latin typeface="Times New Roman" panose="02020603050405020304" pitchFamily="18" charset="0"/>
                <a:ea typeface="楷体" panose="02010609060101010101" pitchFamily="49" charset="-122"/>
              </a:rPr>
              <a:t>与</a:t>
            </a:r>
            <a:r>
              <a:rPr lang="en-US" altLang="zh-CN" sz="2000" dirty="0">
                <a:latin typeface="Times New Roman" panose="02020603050405020304" pitchFamily="18" charset="0"/>
                <a:ea typeface="楷体" panose="02010609060101010101" pitchFamily="49" charset="-122"/>
              </a:rPr>
              <a:t>E</a:t>
            </a:r>
            <a:r>
              <a:rPr lang="en-US" altLang="zh-CN" sz="2000" baseline="-25000" dirty="0">
                <a:latin typeface="Times New Roman" panose="02020603050405020304" pitchFamily="18" charset="0"/>
                <a:ea typeface="楷体" panose="02010609060101010101" pitchFamily="49" charset="-122"/>
              </a:rPr>
              <a:t>R</a:t>
            </a:r>
            <a:r>
              <a:rPr lang="zh-CN" altLang="en-US" sz="2000" dirty="0">
                <a:latin typeface="Times New Roman" panose="02020603050405020304" pitchFamily="18" charset="0"/>
                <a:ea typeface="楷体" panose="02010609060101010101" pitchFamily="49" charset="-122"/>
              </a:rPr>
              <a:t>分别表示词串的左熵和右熵，</a:t>
            </a:r>
            <a:r>
              <a:rPr lang="en-US" altLang="zh-CN" sz="2000" dirty="0">
                <a:latin typeface="Times New Roman" panose="02020603050405020304" pitchFamily="18" charset="0"/>
                <a:ea typeface="楷体" panose="02010609060101010101" pitchFamily="49" charset="-122"/>
              </a:rPr>
              <a:t>W</a:t>
            </a:r>
            <a:r>
              <a:rPr lang="zh-CN" altLang="en-US" sz="2000" dirty="0">
                <a:latin typeface="Times New Roman" panose="02020603050405020304" pitchFamily="18" charset="0"/>
                <a:ea typeface="楷体" panose="02010609060101010101" pitchFamily="49" charset="-122"/>
              </a:rPr>
              <a:t>表示候选词串，</a:t>
            </a:r>
            <a:r>
              <a:rPr lang="en-US" altLang="zh-CN" sz="2000" dirty="0">
                <a:latin typeface="Times New Roman" panose="02020603050405020304" pitchFamily="18" charset="0"/>
                <a:ea typeface="楷体" panose="02010609060101010101" pitchFamily="49" charset="-122"/>
              </a:rPr>
              <a:t>                               </a:t>
            </a:r>
            <a:r>
              <a:rPr lang="zh-CN" altLang="en-US" sz="2000" dirty="0">
                <a:latin typeface="Times New Roman" panose="02020603050405020304" pitchFamily="18" charset="0"/>
                <a:ea typeface="楷体" panose="02010609060101010101" pitchFamily="49" charset="-122"/>
              </a:rPr>
              <a:t>；</a:t>
            </a:r>
            <a:r>
              <a:rPr lang="en-US" altLang="zh-CN" sz="2000" dirty="0">
                <a:latin typeface="Times New Roman" panose="02020603050405020304" pitchFamily="18" charset="0"/>
                <a:ea typeface="楷体" panose="02010609060101010101" pitchFamily="49" charset="-122"/>
              </a:rPr>
              <a:t>A</a:t>
            </a:r>
            <a:r>
              <a:rPr lang="zh-CN" altLang="en-US" sz="2000" dirty="0">
                <a:latin typeface="Times New Roman" panose="02020603050405020304" pitchFamily="18" charset="0"/>
                <a:ea typeface="楷体" panose="02010609060101010101" pitchFamily="49" charset="-122"/>
              </a:rPr>
              <a:t>表示候选词串左边出现的所有词的集合，</a:t>
            </a:r>
            <a:r>
              <a:rPr lang="en-US" altLang="zh-CN" sz="2000" dirty="0">
                <a:latin typeface="Times New Roman" panose="02020603050405020304" pitchFamily="18" charset="0"/>
                <a:ea typeface="楷体" panose="02010609060101010101" pitchFamily="49" charset="-122"/>
              </a:rPr>
              <a:t>a</a:t>
            </a:r>
            <a:r>
              <a:rPr lang="zh-CN" altLang="en-US" sz="2000" dirty="0">
                <a:latin typeface="Times New Roman" panose="02020603050405020304" pitchFamily="18" charset="0"/>
                <a:ea typeface="楷体" panose="02010609060101010101" pitchFamily="49" charset="-122"/>
              </a:rPr>
              <a:t>表示集合</a:t>
            </a:r>
            <a:r>
              <a:rPr lang="en-US" altLang="zh-CN" sz="2000" dirty="0">
                <a:latin typeface="Times New Roman" panose="02020603050405020304" pitchFamily="18" charset="0"/>
                <a:ea typeface="楷体" panose="02010609060101010101" pitchFamily="49" charset="-122"/>
              </a:rPr>
              <a:t>A</a:t>
            </a:r>
            <a:r>
              <a:rPr lang="zh-CN" altLang="en-US" sz="2000" dirty="0">
                <a:latin typeface="Times New Roman" panose="02020603050405020304" pitchFamily="18" charset="0"/>
                <a:ea typeface="楷体" panose="02010609060101010101" pitchFamily="49" charset="-122"/>
              </a:rPr>
              <a:t>中的某一个词；</a:t>
            </a:r>
            <a:r>
              <a:rPr lang="en-US" altLang="zh-CN" sz="2000" dirty="0">
                <a:latin typeface="Times New Roman" panose="02020603050405020304" pitchFamily="18" charset="0"/>
                <a:ea typeface="楷体" panose="02010609060101010101" pitchFamily="49" charset="-122"/>
              </a:rPr>
              <a:t>B</a:t>
            </a:r>
            <a:r>
              <a:rPr lang="zh-CN" altLang="en-US" sz="2000" dirty="0">
                <a:latin typeface="Times New Roman" panose="02020603050405020304" pitchFamily="18" charset="0"/>
                <a:ea typeface="楷体" panose="02010609060101010101" pitchFamily="49" charset="-122"/>
              </a:rPr>
              <a:t>表示候选词串右边出现的所有词的集合，</a:t>
            </a:r>
            <a:r>
              <a:rPr lang="en-US" altLang="zh-CN" sz="2000" dirty="0">
                <a:latin typeface="Times New Roman" panose="02020603050405020304" pitchFamily="18" charset="0"/>
                <a:ea typeface="楷体" panose="02010609060101010101" pitchFamily="49" charset="-122"/>
              </a:rPr>
              <a:t>b</a:t>
            </a:r>
            <a:r>
              <a:rPr lang="zh-CN" altLang="en-US" sz="2000" dirty="0">
                <a:latin typeface="Times New Roman" panose="02020603050405020304" pitchFamily="18" charset="0"/>
                <a:ea typeface="楷体" panose="02010609060101010101" pitchFamily="49" charset="-122"/>
              </a:rPr>
              <a:t>表示集合</a:t>
            </a:r>
            <a:r>
              <a:rPr lang="en-US" altLang="zh-CN" sz="2000" dirty="0">
                <a:latin typeface="Times New Roman" panose="02020603050405020304" pitchFamily="18" charset="0"/>
                <a:ea typeface="楷体" panose="02010609060101010101" pitchFamily="49" charset="-122"/>
              </a:rPr>
              <a:t>B</a:t>
            </a:r>
            <a:r>
              <a:rPr lang="zh-CN" altLang="en-US" sz="2000" dirty="0">
                <a:latin typeface="Times New Roman" panose="02020603050405020304" pitchFamily="18" charset="0"/>
                <a:ea typeface="楷体" panose="02010609060101010101" pitchFamily="49" charset="-122"/>
              </a:rPr>
              <a:t>中的某一个词；如果某个词串的</a:t>
            </a:r>
            <a:r>
              <a:rPr lang="en-US" altLang="zh-CN" sz="2000" dirty="0">
                <a:latin typeface="Times New Roman" panose="02020603050405020304" pitchFamily="18" charset="0"/>
                <a:ea typeface="楷体" panose="02010609060101010101" pitchFamily="49" charset="-122"/>
              </a:rPr>
              <a:t>E</a:t>
            </a:r>
            <a:r>
              <a:rPr lang="en-US" altLang="zh-CN" sz="2000" baseline="-25000" dirty="0">
                <a:latin typeface="Times New Roman" panose="02020603050405020304" pitchFamily="18" charset="0"/>
                <a:ea typeface="楷体" panose="02010609060101010101" pitchFamily="49" charset="-122"/>
              </a:rPr>
              <a:t>L</a:t>
            </a:r>
            <a:r>
              <a:rPr lang="zh-CN" altLang="en-US" sz="2000" dirty="0">
                <a:latin typeface="Times New Roman" panose="02020603050405020304" pitchFamily="18" charset="0"/>
                <a:ea typeface="楷体" panose="02010609060101010101" pitchFamily="49" charset="-122"/>
              </a:rPr>
              <a:t>与</a:t>
            </a:r>
            <a:r>
              <a:rPr lang="en-US" altLang="zh-CN" sz="2000" dirty="0">
                <a:latin typeface="Times New Roman" panose="02020603050405020304" pitchFamily="18" charset="0"/>
                <a:ea typeface="楷体" panose="02010609060101010101" pitchFamily="49" charset="-122"/>
              </a:rPr>
              <a:t>E</a:t>
            </a:r>
            <a:r>
              <a:rPr lang="en-US" altLang="zh-CN" sz="2000" baseline="-25000" dirty="0">
                <a:latin typeface="Times New Roman" panose="02020603050405020304" pitchFamily="18" charset="0"/>
                <a:ea typeface="楷体" panose="02010609060101010101" pitchFamily="49" charset="-122"/>
              </a:rPr>
              <a:t>R</a:t>
            </a:r>
            <a:r>
              <a:rPr lang="zh-CN" altLang="en-US" sz="2000" dirty="0">
                <a:latin typeface="Times New Roman" panose="02020603050405020304" pitchFamily="18" charset="0"/>
                <a:ea typeface="楷体" panose="02010609060101010101" pitchFamily="49" charset="-122"/>
              </a:rPr>
              <a:t>值越大，则该词串左右出现的词越多，搭配越丰富，那么该词串更有可能是短语。</a:t>
            </a:r>
            <a:endParaRPr lang="zh-CN" altLang="en-US" sz="2000" baseline="-25000" dirty="0">
              <a:latin typeface="Times New Roman" panose="02020603050405020304" pitchFamily="18" charset="0"/>
              <a:ea typeface="楷体" panose="02010609060101010101" pitchFamily="49" charset="-122"/>
            </a:endParaRPr>
          </a:p>
        </p:txBody>
      </p:sp>
      <p:pic>
        <p:nvPicPr>
          <p:cNvPr id="7" name="图片 6"/>
          <p:cNvPicPr>
            <a:picLocks noChangeAspect="1"/>
          </p:cNvPicPr>
          <p:nvPr/>
        </p:nvPicPr>
        <p:blipFill>
          <a:blip r:embed="rId1"/>
          <a:stretch>
            <a:fillRect/>
          </a:stretch>
        </p:blipFill>
        <p:spPr>
          <a:xfrm>
            <a:off x="3569335" y="1862455"/>
            <a:ext cx="4591050" cy="561975"/>
          </a:xfrm>
          <a:prstGeom prst="rect">
            <a:avLst/>
          </a:prstGeom>
        </p:spPr>
      </p:pic>
      <p:pic>
        <p:nvPicPr>
          <p:cNvPr id="8" name="图片 7"/>
          <p:cNvPicPr>
            <a:picLocks noChangeAspect="1"/>
          </p:cNvPicPr>
          <p:nvPr/>
        </p:nvPicPr>
        <p:blipFill>
          <a:blip r:embed="rId2"/>
          <a:stretch>
            <a:fillRect/>
          </a:stretch>
        </p:blipFill>
        <p:spPr>
          <a:xfrm>
            <a:off x="3569335" y="2568575"/>
            <a:ext cx="4486275" cy="619125"/>
          </a:xfrm>
          <a:prstGeom prst="rect">
            <a:avLst/>
          </a:prstGeom>
        </p:spPr>
      </p:pic>
      <p:pic>
        <p:nvPicPr>
          <p:cNvPr id="9" name="图片 8"/>
          <p:cNvPicPr>
            <a:picLocks noChangeAspect="1"/>
          </p:cNvPicPr>
          <p:nvPr/>
        </p:nvPicPr>
        <p:blipFill>
          <a:blip r:embed="rId3"/>
          <a:stretch>
            <a:fillRect/>
          </a:stretch>
        </p:blipFill>
        <p:spPr>
          <a:xfrm>
            <a:off x="7739380" y="3556000"/>
            <a:ext cx="2181225" cy="371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0680" y="560070"/>
            <a:ext cx="5292725" cy="553085"/>
          </a:xfrm>
          <a:prstGeom prst="rect">
            <a:avLst/>
          </a:prstGeom>
          <a:noFill/>
        </p:spPr>
        <p:txBody>
          <a:bodyPr wrap="square">
            <a:spAutoFit/>
          </a:bodyPr>
          <a:lstStyle/>
          <a:p>
            <a:r>
              <a:rPr lang="zh-CN" altLang="en-US" sz="3000" b="1" dirty="0">
                <a:solidFill>
                  <a:srgbClr val="90362D"/>
                </a:solidFill>
                <a:latin typeface="Times New Roman" panose="02020603050405020304" pitchFamily="18" charset="0"/>
                <a:ea typeface="楷体" panose="02010609060101010101" pitchFamily="49" charset="-122"/>
              </a:rPr>
              <a:t>基于多因素拟合的</a:t>
            </a:r>
            <a:r>
              <a:rPr lang="en-US" altLang="zh-CN" sz="3000" b="1" dirty="0">
                <a:solidFill>
                  <a:srgbClr val="90362D"/>
                </a:solidFill>
                <a:latin typeface="Times New Roman" panose="02020603050405020304" pitchFamily="18" charset="0"/>
                <a:ea typeface="楷体" panose="02010609060101010101" pitchFamily="49" charset="-122"/>
              </a:rPr>
              <a:t>score</a:t>
            </a:r>
            <a:r>
              <a:rPr lang="zh-CN" altLang="en-US" sz="3000" b="1" dirty="0">
                <a:solidFill>
                  <a:srgbClr val="90362D"/>
                </a:solidFill>
                <a:latin typeface="Times New Roman" panose="02020603050405020304" pitchFamily="18" charset="0"/>
                <a:ea typeface="楷体" panose="02010609060101010101" pitchFamily="49" charset="-122"/>
              </a:rPr>
              <a:t>值计算</a:t>
            </a:r>
            <a:endParaRPr lang="zh-CN" altLang="en-US" sz="3000" b="1" dirty="0">
              <a:solidFill>
                <a:srgbClr val="90362D"/>
              </a:solidFill>
              <a:latin typeface="Times New Roman" panose="02020603050405020304" pitchFamily="18" charset="0"/>
              <a:ea typeface="楷体" panose="02010609060101010101" pitchFamily="49" charset="-122"/>
            </a:endParaRPr>
          </a:p>
        </p:txBody>
      </p:sp>
      <p:sp>
        <p:nvSpPr>
          <p:cNvPr id="10" name="文本框 9"/>
          <p:cNvSpPr txBox="1"/>
          <p:nvPr/>
        </p:nvSpPr>
        <p:spPr>
          <a:xfrm>
            <a:off x="11216640" y="6339840"/>
            <a:ext cx="721360" cy="369332"/>
          </a:xfrm>
          <a:prstGeom prst="rect">
            <a:avLst/>
          </a:prstGeom>
          <a:noFill/>
        </p:spPr>
        <p:txBody>
          <a:bodyPr wrap="square" rtlCol="0">
            <a:spAutoFit/>
          </a:bodyPr>
          <a:lstStyle/>
          <a:p>
            <a:r>
              <a:rPr lang="en-US" altLang="zh-CN" dirty="0"/>
              <a:t>3</a:t>
            </a:r>
            <a:endParaRPr lang="zh-CN" altLang="en-US" dirty="0"/>
          </a:p>
        </p:txBody>
      </p:sp>
      <p:sp>
        <p:nvSpPr>
          <p:cNvPr id="2" name="文本框 1"/>
          <p:cNvSpPr txBox="1"/>
          <p:nvPr/>
        </p:nvSpPr>
        <p:spPr>
          <a:xfrm>
            <a:off x="786130" y="1755775"/>
            <a:ext cx="10430510" cy="3599815"/>
          </a:xfrm>
          <a:prstGeom prst="rect">
            <a:avLst/>
          </a:prstGeom>
          <a:noFill/>
        </p:spPr>
        <p:txBody>
          <a:bodyPr wrap="square">
            <a:spAutoFit/>
          </a:bodyPr>
          <a:p>
            <a:pPr indent="0" algn="just">
              <a:lnSpc>
                <a:spcPct val="150000"/>
              </a:lnSpc>
              <a:buFont typeface="Wingdings" panose="05000000000000000000" pitchFamily="2" charset="2"/>
              <a:buNone/>
            </a:pPr>
            <a:r>
              <a:rPr lang="en-US" altLang="zh-CN" dirty="0">
                <a:latin typeface="Times New Roman" panose="02020603050405020304" pitchFamily="18" charset="0"/>
                <a:ea typeface="楷体" panose="02010609060101010101" pitchFamily="49" charset="-122"/>
              </a:rPr>
              <a:t>score</a:t>
            </a:r>
            <a:r>
              <a:rPr lang="zh-CN" altLang="en-US" dirty="0">
                <a:latin typeface="Times New Roman" panose="02020603050405020304" pitchFamily="18" charset="0"/>
                <a:ea typeface="楷体" panose="02010609060101010101" pitchFamily="49" charset="-122"/>
              </a:rPr>
              <a:t>值是对互信息与左右熵的综合计算。通过对互信息、左熵、右熵归一化之后求和得到的，具体计算公式如下：</a:t>
            </a:r>
            <a:endParaRPr lang="zh-CN" altLang="en-US" dirty="0">
              <a:latin typeface="Times New Roman" panose="02020603050405020304" pitchFamily="18" charset="0"/>
              <a:ea typeface="楷体" panose="02010609060101010101" pitchFamily="49" charset="-122"/>
            </a:endParaRPr>
          </a:p>
          <a:p>
            <a:pPr indent="0" algn="just">
              <a:lnSpc>
                <a:spcPct val="150000"/>
              </a:lnSpc>
              <a:buFont typeface="Wingdings" panose="05000000000000000000" pitchFamily="2" charset="2"/>
              <a:buNone/>
            </a:pPr>
            <a:endParaRPr lang="en-US" altLang="zh-CN" dirty="0">
              <a:latin typeface="Times New Roman" panose="02020603050405020304" pitchFamily="18" charset="0"/>
              <a:ea typeface="楷体" panose="02010609060101010101" pitchFamily="49" charset="-122"/>
            </a:endParaRPr>
          </a:p>
          <a:p>
            <a:pPr indent="0" algn="just">
              <a:lnSpc>
                <a:spcPct val="150000"/>
              </a:lnSpc>
              <a:buFont typeface="Wingdings" panose="05000000000000000000" pitchFamily="2" charset="2"/>
              <a:buNone/>
            </a:pPr>
            <a:endParaRPr lang="zh-CN" altLang="en-US" dirty="0">
              <a:latin typeface="Times New Roman" panose="02020603050405020304" pitchFamily="18" charset="0"/>
              <a:ea typeface="楷体" panose="02010609060101010101" pitchFamily="49" charset="-122"/>
            </a:endParaRPr>
          </a:p>
          <a:p>
            <a:pPr indent="0" algn="just">
              <a:lnSpc>
                <a:spcPct val="150000"/>
              </a:lnSpc>
              <a:buFont typeface="Wingdings" panose="05000000000000000000" pitchFamily="2" charset="2"/>
              <a:buNone/>
            </a:pPr>
            <a:r>
              <a:rPr lang="zh-CN" altLang="en-US" sz="2000" dirty="0">
                <a:latin typeface="Times New Roman" panose="02020603050405020304" pitchFamily="18" charset="0"/>
                <a:ea typeface="楷体" panose="02010609060101010101" pitchFamily="49" charset="-122"/>
              </a:rPr>
              <a:t>其中，</a:t>
            </a:r>
            <a:r>
              <a:rPr lang="en-US" altLang="zh-CN" sz="2000" dirty="0">
                <a:latin typeface="Times New Roman" panose="02020603050405020304" pitchFamily="18" charset="0"/>
                <a:ea typeface="楷体" panose="02010609060101010101" pitchFamily="49" charset="-122"/>
              </a:rPr>
              <a:t>MI</a:t>
            </a:r>
            <a:r>
              <a:rPr lang="zh-CN" altLang="en-US" sz="2000" dirty="0">
                <a:latin typeface="Times New Roman" panose="02020603050405020304" pitchFamily="18" charset="0"/>
                <a:ea typeface="楷体" panose="02010609060101010101" pitchFamily="49" charset="-122"/>
              </a:rPr>
              <a:t>、</a:t>
            </a:r>
            <a:r>
              <a:rPr lang="en-US" altLang="zh-CN" sz="2000" dirty="0">
                <a:latin typeface="Times New Roman" panose="02020603050405020304" pitchFamily="18" charset="0"/>
                <a:ea typeface="楷体" panose="02010609060101010101" pitchFamily="49" charset="-122"/>
              </a:rPr>
              <a:t>LE</a:t>
            </a:r>
            <a:r>
              <a:rPr lang="zh-CN" altLang="en-US" sz="2000" dirty="0">
                <a:latin typeface="Times New Roman" panose="02020603050405020304" pitchFamily="18" charset="0"/>
                <a:ea typeface="楷体" panose="02010609060101010101" pitchFamily="49" charset="-122"/>
              </a:rPr>
              <a:t>、</a:t>
            </a:r>
            <a:r>
              <a:rPr lang="en-US" altLang="zh-CN" sz="2000" dirty="0">
                <a:latin typeface="Times New Roman" panose="02020603050405020304" pitchFamily="18" charset="0"/>
                <a:ea typeface="楷体" panose="02010609060101010101" pitchFamily="49" charset="-122"/>
              </a:rPr>
              <a:t>RE</a:t>
            </a:r>
            <a:r>
              <a:rPr lang="zh-CN" altLang="en-US" sz="2000" dirty="0">
                <a:latin typeface="Times New Roman" panose="02020603050405020304" pitchFamily="18" charset="0"/>
                <a:ea typeface="楷体" panose="02010609060101010101" pitchFamily="49" charset="-122"/>
              </a:rPr>
              <a:t>分别为某一候选短语的互信息值、左熵与右熵，</a:t>
            </a:r>
            <a:r>
              <a:rPr lang="en-US" altLang="zh-CN" sz="2000" dirty="0">
                <a:latin typeface="Times New Roman" panose="02020603050405020304" pitchFamily="18" charset="0"/>
                <a:ea typeface="楷体" panose="02010609060101010101" pitchFamily="49" charset="-122"/>
              </a:rPr>
              <a:t>total_MI</a:t>
            </a:r>
            <a:r>
              <a:rPr lang="zh-CN" altLang="en-US" sz="2000" dirty="0">
                <a:latin typeface="Times New Roman" panose="02020603050405020304" pitchFamily="18" charset="0"/>
                <a:ea typeface="楷体" panose="02010609060101010101" pitchFamily="49" charset="-122"/>
              </a:rPr>
              <a:t>、</a:t>
            </a:r>
            <a:r>
              <a:rPr lang="en-US" altLang="zh-CN" sz="2000" dirty="0">
                <a:latin typeface="Times New Roman" panose="02020603050405020304" pitchFamily="18" charset="0"/>
                <a:ea typeface="楷体" panose="02010609060101010101" pitchFamily="49" charset="-122"/>
              </a:rPr>
              <a:t>total_LE</a:t>
            </a:r>
            <a:r>
              <a:rPr lang="zh-CN" altLang="en-US" sz="2000" dirty="0">
                <a:latin typeface="Times New Roman" panose="02020603050405020304" pitchFamily="18" charset="0"/>
                <a:ea typeface="楷体" panose="02010609060101010101" pitchFamily="49" charset="-122"/>
              </a:rPr>
              <a:t>、</a:t>
            </a:r>
            <a:r>
              <a:rPr lang="en-US" altLang="zh-CN" sz="2000" dirty="0">
                <a:latin typeface="Times New Roman" panose="02020603050405020304" pitchFamily="18" charset="0"/>
                <a:ea typeface="楷体" panose="02010609060101010101" pitchFamily="49" charset="-122"/>
              </a:rPr>
              <a:t>total_RE</a:t>
            </a:r>
            <a:r>
              <a:rPr lang="zh-CN" altLang="en-US" sz="2000" dirty="0">
                <a:latin typeface="Times New Roman" panose="02020603050405020304" pitchFamily="18" charset="0"/>
                <a:ea typeface="楷体" panose="02010609060101010101" pitchFamily="49" charset="-122"/>
              </a:rPr>
              <a:t>分别为候选短语序列的互信息之和、左熵之和与右熵之和。本文采取由</a:t>
            </a:r>
            <a:r>
              <a:rPr lang="en-US" altLang="zh-CN" sz="2000" dirty="0">
                <a:latin typeface="Times New Roman" panose="02020603050405020304" pitchFamily="18" charset="0"/>
                <a:ea typeface="楷体" panose="02010609060101010101" pitchFamily="49" charset="-122"/>
              </a:rPr>
              <a:t>score</a:t>
            </a:r>
            <a:r>
              <a:rPr lang="zh-CN" altLang="en-US" sz="2000" dirty="0">
                <a:latin typeface="Times New Roman" panose="02020603050405020304" pitchFamily="18" charset="0"/>
                <a:ea typeface="楷体" panose="02010609060101010101" pitchFamily="49" charset="-122"/>
              </a:rPr>
              <a:t>值排序得到的抽取结果作为候选短语序列，并将其按照词频排序，通过词频降低噪声词的权重，以进行短语过滤。</a:t>
            </a:r>
            <a:endParaRPr lang="zh-CN" altLang="en-US" sz="2000" baseline="-25000" dirty="0">
              <a:latin typeface="Times New Roman" panose="02020603050405020304" pitchFamily="18" charset="0"/>
              <a:ea typeface="楷体" panose="02010609060101010101" pitchFamily="49" charset="-122"/>
            </a:endParaRPr>
          </a:p>
        </p:txBody>
      </p:sp>
      <p:pic>
        <p:nvPicPr>
          <p:cNvPr id="4" name="图片 3"/>
          <p:cNvPicPr>
            <a:picLocks noChangeAspect="1"/>
          </p:cNvPicPr>
          <p:nvPr/>
        </p:nvPicPr>
        <p:blipFill>
          <a:blip r:embed="rId1"/>
          <a:stretch>
            <a:fillRect/>
          </a:stretch>
        </p:blipFill>
        <p:spPr>
          <a:xfrm>
            <a:off x="4371340" y="2713355"/>
            <a:ext cx="3143250" cy="685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tags/tag1.xml><?xml version="1.0" encoding="utf-8"?>
<p:tagLst xmlns:p="http://schemas.openxmlformats.org/presentationml/2006/main">
  <p:tag name="KSO_WM_UNIT_PLACING_PICTURE_USER_VIEWPORT" val="{&quot;height&quot;:1755,&quot;width&quot;:12330}"/>
</p:tagLst>
</file>

<file path=ppt/theme/theme1.xml><?xml version="1.0" encoding="utf-8"?>
<a:theme xmlns:a="http://schemas.openxmlformats.org/drawingml/2006/main" name="第一PPT，www.1ppt.com">
  <a:themeElements>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正文背景​​">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正文背景​​">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3173</Words>
  <Application>WPS 演示</Application>
  <PresentationFormat>宽屏</PresentationFormat>
  <Paragraphs>152</Paragraphs>
  <Slides>18</Slides>
  <Notes>9</Notes>
  <HiddenSlides>0</HiddenSlides>
  <MMClips>0</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18</vt:i4>
      </vt:variant>
    </vt:vector>
  </HeadingPairs>
  <TitlesOfParts>
    <vt:vector size="35" baseType="lpstr">
      <vt:lpstr>Arial</vt:lpstr>
      <vt:lpstr>宋体</vt:lpstr>
      <vt:lpstr>Wingdings</vt:lpstr>
      <vt:lpstr>Arial</vt:lpstr>
      <vt:lpstr>微软雅黑</vt:lpstr>
      <vt:lpstr>Times New Roman</vt:lpstr>
      <vt:lpstr>楷体</vt:lpstr>
      <vt:lpstr>等线</vt:lpstr>
      <vt:lpstr>Kozuka Gothic Pro M</vt:lpstr>
      <vt:lpstr>Yu Gothic UI Semibold</vt:lpstr>
      <vt:lpstr>Calibri</vt:lpstr>
      <vt:lpstr>Impact</vt:lpstr>
      <vt:lpstr>Arial Unicode MS</vt:lpstr>
      <vt:lpstr>华文新魏</vt:lpstr>
      <vt:lpstr>第一PPT，www.1ppt.com</vt:lpstr>
      <vt:lpstr>正文背景​​</vt:lpstr>
      <vt:lpstr>1_正文背景​​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Ustinian Lwd</dc:creator>
  <cp:lastModifiedBy>温柔1411956115</cp:lastModifiedBy>
  <cp:revision>149</cp:revision>
  <dcterms:created xsi:type="dcterms:W3CDTF">2021-07-24T12:28:00Z</dcterms:created>
  <dcterms:modified xsi:type="dcterms:W3CDTF">2021-10-09T14:11:32Z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9C017B74B5B7432F92EA858C3D24CD6E</vt:lpwstr>
  </property>
  <property fmtid="{D5CDD505-2E9C-101B-9397-08002B2CF9AE}" pid="3" name="KSOProductBuildVer">
    <vt:lpwstr>2052-11.1.0.10938</vt:lpwstr>
  </property>
</Properties>
</file>